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59" r:id="rId5"/>
    <p:sldId id="258" r:id="rId6"/>
    <p:sldId id="257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4462" y="944787"/>
            <a:ext cx="8915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Name- </a:t>
            </a: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Production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Technology for Ornamental Crops, MAP and Landscaping </a:t>
            </a:r>
            <a:endParaRPr lang="en-US" sz="2400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Course Code-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20014400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151401" y="4038600"/>
            <a:ext cx="52549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 smtClean="0">
                <a:latin typeface="Cambria" panose="02040503050406030204" pitchFamily="18" charset="0"/>
              </a:rPr>
              <a:t>Presented By- </a:t>
            </a:r>
            <a:r>
              <a:rPr lang="en-IN" sz="2400" dirty="0" err="1" smtClean="0">
                <a:latin typeface="Cambria" panose="02040503050406030204" pitchFamily="18" charset="0"/>
              </a:rPr>
              <a:t>Dr</a:t>
            </a:r>
            <a:r>
              <a:rPr lang="en-IN" sz="2400" dirty="0" err="1">
                <a:latin typeface="Cambria" panose="02040503050406030204" pitchFamily="18" charset="0"/>
              </a:rPr>
              <a:t>.</a:t>
            </a:r>
            <a:r>
              <a:rPr lang="en-IN" sz="2400" dirty="0">
                <a:latin typeface="Cambria" panose="02040503050406030204" pitchFamily="18" charset="0"/>
              </a:rPr>
              <a:t> Mahendra  Kr. </a:t>
            </a:r>
            <a:r>
              <a:rPr lang="en-IN" sz="2400" dirty="0" err="1">
                <a:latin typeface="Cambria" panose="02040503050406030204" pitchFamily="18" charset="0"/>
              </a:rPr>
              <a:t>Yadav</a:t>
            </a:r>
            <a:r>
              <a:rPr lang="en-IN" sz="2400" dirty="0"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8388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914400" y="1600200"/>
            <a:ext cx="6705600" cy="2367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0050" indent="-38735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99415" algn="l"/>
                <a:tab pos="400050" algn="l"/>
              </a:tabLst>
            </a:pPr>
            <a:r>
              <a:rPr sz="2400" dirty="0">
                <a:latin typeface="Times New Roman"/>
                <a:cs typeface="Times New Roman"/>
              </a:rPr>
              <a:t>NPK::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30:20:20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g/m2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2350" dirty="0">
              <a:latin typeface="Times New Roman"/>
              <a:cs typeface="Times New Roman"/>
            </a:endParaRPr>
          </a:p>
          <a:p>
            <a:pPr marL="400050" indent="-387350">
              <a:lnSpc>
                <a:spcPct val="100000"/>
              </a:lnSpc>
              <a:buFont typeface="Arial MT"/>
              <a:buChar char="•"/>
              <a:tabLst>
                <a:tab pos="399415" algn="l"/>
                <a:tab pos="400050" algn="l"/>
              </a:tabLst>
            </a:pPr>
            <a:r>
              <a:rPr sz="2400" spc="-10" dirty="0">
                <a:latin typeface="Times New Roman"/>
                <a:cs typeface="Times New Roman"/>
              </a:rPr>
              <a:t>For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liquid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feeding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of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NPK::14:10:14</a:t>
            </a:r>
            <a:endParaRPr sz="2400" dirty="0">
              <a:latin typeface="Times New Roman"/>
              <a:cs typeface="Times New Roman"/>
            </a:endParaRPr>
          </a:p>
          <a:p>
            <a:pPr marL="323850" marR="5080" indent="-311150">
              <a:lnSpc>
                <a:spcPct val="150100"/>
              </a:lnSpc>
              <a:spcBef>
                <a:spcPts val="1295"/>
              </a:spcBef>
              <a:buFont typeface="Arial MT"/>
              <a:buChar char="•"/>
              <a:tabLst>
                <a:tab pos="323215" algn="l"/>
                <a:tab pos="323850" algn="l"/>
                <a:tab pos="1689100" algn="l"/>
                <a:tab pos="2634615" algn="l"/>
                <a:tab pos="3155950" algn="l"/>
                <a:tab pos="3945890" algn="l"/>
                <a:tab pos="4314825" algn="l"/>
                <a:tab pos="5137785" algn="l"/>
                <a:tab pos="6149975" algn="l"/>
              </a:tabLst>
            </a:pPr>
            <a:r>
              <a:rPr sz="2400" spc="-20" dirty="0">
                <a:latin typeface="Times New Roman"/>
                <a:cs typeface="Times New Roman"/>
              </a:rPr>
              <a:t>F</a:t>
            </a:r>
            <a:r>
              <a:rPr sz="2400" spc="-10" dirty="0">
                <a:latin typeface="Times New Roman"/>
                <a:cs typeface="Times New Roman"/>
              </a:rPr>
              <a:t>er</a:t>
            </a:r>
            <a:r>
              <a:rPr sz="2400" dirty="0">
                <a:latin typeface="Times New Roman"/>
                <a:cs typeface="Times New Roman"/>
              </a:rPr>
              <a:t>t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l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spc="10" dirty="0">
                <a:latin typeface="Times New Roman"/>
                <a:cs typeface="Times New Roman"/>
              </a:rPr>
              <a:t>z</a:t>
            </a:r>
            <a:r>
              <a:rPr sz="2400" spc="-10" dirty="0">
                <a:latin typeface="Times New Roman"/>
                <a:cs typeface="Times New Roman"/>
              </a:rPr>
              <a:t>er</a:t>
            </a:r>
            <a:r>
              <a:rPr sz="2400" dirty="0">
                <a:latin typeface="Times New Roman"/>
                <a:cs typeface="Times New Roman"/>
              </a:rPr>
              <a:t>s	should	</a:t>
            </a:r>
            <a:r>
              <a:rPr sz="2400" spc="-5" dirty="0">
                <a:latin typeface="Times New Roman"/>
                <a:cs typeface="Times New Roman"/>
              </a:rPr>
              <a:t>no</a:t>
            </a:r>
            <a:r>
              <a:rPr sz="2400" dirty="0">
                <a:latin typeface="Times New Roman"/>
                <a:cs typeface="Times New Roman"/>
              </a:rPr>
              <a:t>t	</a:t>
            </a:r>
            <a:r>
              <a:rPr sz="2400" spc="-10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ome	in	dir</a:t>
            </a:r>
            <a:r>
              <a:rPr sz="2400" spc="-20" dirty="0">
                <a:latin typeface="Times New Roman"/>
                <a:cs typeface="Times New Roman"/>
              </a:rPr>
              <a:t>e</a:t>
            </a:r>
            <a:r>
              <a:rPr sz="2400" spc="-10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t	</a:t>
            </a:r>
            <a:r>
              <a:rPr sz="2400" spc="-10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ont</a:t>
            </a:r>
            <a:r>
              <a:rPr sz="2400" spc="-10" dirty="0">
                <a:latin typeface="Times New Roman"/>
                <a:cs typeface="Times New Roman"/>
              </a:rPr>
              <a:t>ac</a:t>
            </a:r>
            <a:r>
              <a:rPr sz="2400" dirty="0">
                <a:latin typeface="Times New Roman"/>
                <a:cs typeface="Times New Roman"/>
              </a:rPr>
              <a:t>t	with  bulbs</a:t>
            </a:r>
            <a:r>
              <a:rPr sz="2400" spc="-5" dirty="0">
                <a:latin typeface="Times New Roman"/>
                <a:cs typeface="Times New Roman"/>
              </a:rPr>
              <a:t> as</a:t>
            </a:r>
            <a:r>
              <a:rPr sz="2400" dirty="0">
                <a:latin typeface="Times New Roman"/>
                <a:cs typeface="Times New Roman"/>
              </a:rPr>
              <a:t> it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leads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5" dirty="0">
                <a:latin typeface="Times New Roman"/>
                <a:cs typeface="Times New Roman"/>
              </a:rPr>
              <a:t> rotting.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533400" y="379892"/>
            <a:ext cx="6654418" cy="6886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5" dirty="0"/>
              <a:t>Nutrient</a:t>
            </a:r>
            <a:r>
              <a:rPr spc="-35" dirty="0"/>
              <a:t> </a:t>
            </a:r>
            <a:r>
              <a:rPr spc="-15" dirty="0"/>
              <a:t>management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0" y="0"/>
            <a:ext cx="121919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125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304800" y="1901189"/>
            <a:ext cx="8391651" cy="2385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215" marR="5080" indent="-311150">
              <a:lnSpc>
                <a:spcPct val="150100"/>
              </a:lnSpc>
              <a:spcBef>
                <a:spcPts val="100"/>
              </a:spcBef>
              <a:buFont typeface="Arial MT"/>
              <a:buChar char="•"/>
              <a:tabLst>
                <a:tab pos="323215" algn="l"/>
                <a:tab pos="323850" algn="l"/>
                <a:tab pos="963930" algn="l"/>
                <a:tab pos="1920875" algn="l"/>
                <a:tab pos="2640965" algn="l"/>
                <a:tab pos="3497579" algn="l"/>
                <a:tab pos="4030979" algn="l"/>
                <a:tab pos="4683125" algn="l"/>
                <a:tab pos="5897245" algn="l"/>
                <a:tab pos="6482080" algn="l"/>
              </a:tabLst>
            </a:pPr>
            <a:r>
              <a:rPr sz="2400" dirty="0">
                <a:latin typeface="Times New Roman"/>
                <a:cs typeface="Times New Roman"/>
              </a:rPr>
              <a:t>So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l	sho</a:t>
            </a:r>
            <a:r>
              <a:rPr sz="2400" spc="-25" dirty="0">
                <a:latin typeface="Times New Roman"/>
                <a:cs typeface="Times New Roman"/>
              </a:rPr>
              <a:t>u</a:t>
            </a:r>
            <a:r>
              <a:rPr sz="2400" dirty="0">
                <a:latin typeface="Times New Roman"/>
                <a:cs typeface="Times New Roman"/>
              </a:rPr>
              <a:t>ld	h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ve	60</a:t>
            </a:r>
            <a:r>
              <a:rPr sz="2400" spc="-10" dirty="0">
                <a:latin typeface="Times New Roman"/>
                <a:cs typeface="Times New Roman"/>
              </a:rPr>
              <a:t>-</a:t>
            </a:r>
            <a:r>
              <a:rPr sz="2400" dirty="0">
                <a:latin typeface="Times New Roman"/>
                <a:cs typeface="Times New Roman"/>
              </a:rPr>
              <a:t>90	p</a:t>
            </a:r>
            <a:r>
              <a:rPr sz="2400" spc="-10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r	</a:t>
            </a:r>
            <a:r>
              <a:rPr sz="2400" spc="-10" dirty="0">
                <a:latin typeface="Times New Roman"/>
                <a:cs typeface="Times New Roman"/>
              </a:rPr>
              <a:t>ce</a:t>
            </a:r>
            <a:r>
              <a:rPr sz="2400" dirty="0">
                <a:latin typeface="Times New Roman"/>
                <a:cs typeface="Times New Roman"/>
              </a:rPr>
              <a:t>nt	m</a:t>
            </a:r>
            <a:r>
              <a:rPr sz="2400" spc="5" dirty="0">
                <a:latin typeface="Times New Roman"/>
                <a:cs typeface="Times New Roman"/>
              </a:rPr>
              <a:t>o</a:t>
            </a:r>
            <a:r>
              <a:rPr sz="2400" spc="-5" dirty="0">
                <a:latin typeface="Times New Roman"/>
                <a:cs typeface="Times New Roman"/>
              </a:rPr>
              <a:t>is</a:t>
            </a:r>
            <a:r>
              <a:rPr sz="2400" dirty="0">
                <a:latin typeface="Times New Roman"/>
                <a:cs typeface="Times New Roman"/>
              </a:rPr>
              <a:t>ture	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nd	no  </a:t>
            </a:r>
            <a:r>
              <a:rPr sz="2400" spc="-5" dirty="0">
                <a:latin typeface="Times New Roman"/>
                <a:cs typeface="Times New Roman"/>
              </a:rPr>
              <a:t>watering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required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until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bulbs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sprout.</a:t>
            </a:r>
          </a:p>
          <a:p>
            <a:pPr marL="323215" marR="5080" indent="-311150">
              <a:lnSpc>
                <a:spcPct val="150000"/>
              </a:lnSpc>
              <a:spcBef>
                <a:spcPts val="1295"/>
              </a:spcBef>
              <a:buFont typeface="Arial MT"/>
              <a:buChar char="•"/>
              <a:tabLst>
                <a:tab pos="323215" algn="l"/>
                <a:tab pos="323850" algn="l"/>
                <a:tab pos="1802130" algn="l"/>
                <a:tab pos="2555240" algn="l"/>
                <a:tab pos="3662045" algn="l"/>
                <a:tab pos="4363085" algn="l"/>
                <a:tab pos="5756910" algn="l"/>
                <a:tab pos="6153150" algn="l"/>
              </a:tabLst>
            </a:pPr>
            <a:r>
              <a:rPr sz="2400" spc="-5" dirty="0">
                <a:latin typeface="Times New Roman"/>
                <a:cs typeface="Times New Roman"/>
              </a:rPr>
              <a:t>D</a:t>
            </a:r>
            <a:r>
              <a:rPr sz="2400" spc="-15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pendi</a:t>
            </a:r>
            <a:r>
              <a:rPr sz="2400" spc="3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g	upon	</a:t>
            </a:r>
            <a:r>
              <a:rPr sz="2400" spc="-5" dirty="0">
                <a:latin typeface="Times New Roman"/>
                <a:cs typeface="Times New Roman"/>
              </a:rPr>
              <a:t>w</a:t>
            </a:r>
            <a:r>
              <a:rPr sz="2400" spc="-20" dirty="0">
                <a:latin typeface="Times New Roman"/>
                <a:cs typeface="Times New Roman"/>
              </a:rPr>
              <a:t>e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th</a:t>
            </a:r>
            <a:r>
              <a:rPr sz="2400" spc="15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r	8</a:t>
            </a:r>
            <a:r>
              <a:rPr sz="2400" spc="-10" dirty="0">
                <a:latin typeface="Times New Roman"/>
                <a:cs typeface="Times New Roman"/>
              </a:rPr>
              <a:t>-</a:t>
            </a:r>
            <a:r>
              <a:rPr sz="2400" dirty="0">
                <a:latin typeface="Times New Roman"/>
                <a:cs typeface="Times New Roman"/>
              </a:rPr>
              <a:t>12	ir</a:t>
            </a:r>
            <a:r>
              <a:rPr sz="2400" spc="-10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-20" dirty="0">
                <a:latin typeface="Times New Roman"/>
                <a:cs typeface="Times New Roman"/>
              </a:rPr>
              <a:t>g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t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spc="-5" dirty="0">
                <a:latin typeface="Times New Roman"/>
                <a:cs typeface="Times New Roman"/>
              </a:rPr>
              <a:t>ons</a:t>
            </a:r>
            <a:r>
              <a:rPr sz="2400" dirty="0">
                <a:latin typeface="Times New Roman"/>
                <a:cs typeface="Times New Roman"/>
              </a:rPr>
              <a:t>	of	2.5</a:t>
            </a:r>
            <a:r>
              <a:rPr sz="2400" spc="-5" dirty="0">
                <a:latin typeface="Times New Roman"/>
                <a:cs typeface="Times New Roman"/>
              </a:rPr>
              <a:t>-</a:t>
            </a:r>
            <a:r>
              <a:rPr sz="2400" dirty="0">
                <a:latin typeface="Times New Roman"/>
                <a:cs typeface="Times New Roman"/>
              </a:rPr>
              <a:t>5  </a:t>
            </a:r>
            <a:r>
              <a:rPr sz="2400" spc="-5" dirty="0">
                <a:latin typeface="Times New Roman"/>
                <a:cs typeface="Times New Roman"/>
              </a:rPr>
              <a:t>cm depth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are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required.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316523" y="381000"/>
            <a:ext cx="6334505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Water</a:t>
            </a:r>
            <a:r>
              <a:rPr spc="-45" dirty="0"/>
              <a:t> </a:t>
            </a:r>
            <a:r>
              <a:rPr spc="-15" dirty="0"/>
              <a:t>management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0" y="0"/>
            <a:ext cx="121919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101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0" y="685800"/>
            <a:ext cx="9144000" cy="5647572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1205"/>
              </a:spcBef>
            </a:pPr>
            <a:r>
              <a:rPr sz="2400" b="1" spc="-5" dirty="0">
                <a:latin typeface="Times New Roman"/>
                <a:cs typeface="Times New Roman"/>
              </a:rPr>
              <a:t>Harvesting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Stages</a:t>
            </a:r>
            <a:endParaRPr sz="2400" dirty="0">
              <a:latin typeface="Times New Roman"/>
              <a:cs typeface="Times New Roman"/>
            </a:endParaRPr>
          </a:p>
          <a:p>
            <a:pPr marL="386715" indent="-311150">
              <a:lnSpc>
                <a:spcPct val="100000"/>
              </a:lnSpc>
              <a:spcBef>
                <a:spcPts val="1105"/>
              </a:spcBef>
              <a:buFont typeface="Arial MT"/>
              <a:buChar char="•"/>
              <a:tabLst>
                <a:tab pos="386715" algn="l"/>
                <a:tab pos="38735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Local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market</a:t>
            </a:r>
            <a:r>
              <a:rPr sz="2400" spc="-10" dirty="0">
                <a:latin typeface="Times New Roman"/>
                <a:cs typeface="Times New Roman"/>
              </a:rPr>
              <a:t>: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When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1-2 florets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open</a:t>
            </a:r>
            <a:endParaRPr sz="2400" dirty="0">
              <a:latin typeface="Times New Roman"/>
              <a:cs typeface="Times New Roman"/>
            </a:endParaRPr>
          </a:p>
          <a:p>
            <a:pPr marL="386715" indent="-311150">
              <a:lnSpc>
                <a:spcPct val="100000"/>
              </a:lnSpc>
              <a:spcBef>
                <a:spcPts val="1110"/>
              </a:spcBef>
              <a:buFont typeface="Arial MT"/>
              <a:buChar char="•"/>
              <a:tabLst>
                <a:tab pos="386715" algn="l"/>
                <a:tab pos="387350" algn="l"/>
              </a:tabLst>
            </a:pPr>
            <a:r>
              <a:rPr sz="2400" b="1" dirty="0">
                <a:latin typeface="Times New Roman"/>
                <a:cs typeface="Times New Roman"/>
              </a:rPr>
              <a:t>Distant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market</a:t>
            </a:r>
            <a:r>
              <a:rPr sz="2400" spc="-10" dirty="0">
                <a:latin typeface="Times New Roman"/>
                <a:cs typeface="Times New Roman"/>
              </a:rPr>
              <a:t>: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When</a:t>
            </a:r>
            <a:r>
              <a:rPr sz="2400" spc="-5" dirty="0">
                <a:latin typeface="Times New Roman"/>
                <a:cs typeface="Times New Roman"/>
              </a:rPr>
              <a:t> 1-2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florets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show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colour.</a:t>
            </a:r>
            <a:endParaRPr sz="2400" dirty="0">
              <a:latin typeface="Times New Roman"/>
              <a:cs typeface="Times New Roman"/>
            </a:endParaRPr>
          </a:p>
          <a:p>
            <a:pPr marL="386715" marR="83820" indent="-311150">
              <a:lnSpc>
                <a:spcPts val="2690"/>
              </a:lnSpc>
              <a:spcBef>
                <a:spcPts val="1330"/>
              </a:spcBef>
              <a:buFont typeface="Arial MT"/>
              <a:buChar char="•"/>
              <a:tabLst>
                <a:tab pos="386715" algn="l"/>
                <a:tab pos="387350" algn="l"/>
                <a:tab pos="987425" algn="l"/>
                <a:tab pos="1838325" algn="l"/>
                <a:tab pos="2451100" algn="l"/>
                <a:tab pos="3890010" algn="l"/>
                <a:tab pos="4774565" algn="l"/>
                <a:tab pos="5795645" algn="l"/>
                <a:tab pos="6543040" algn="l"/>
              </a:tabLst>
            </a:pPr>
            <a:r>
              <a:rPr sz="2400" spc="5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ut	</a:t>
            </a:r>
            <a:r>
              <a:rPr sz="2400" spc="-5" dirty="0">
                <a:latin typeface="Times New Roman"/>
                <a:cs typeface="Times New Roman"/>
              </a:rPr>
              <a:t>st</a:t>
            </a:r>
            <a:r>
              <a:rPr sz="2400" spc="-35" dirty="0">
                <a:latin typeface="Times New Roman"/>
                <a:cs typeface="Times New Roman"/>
              </a:rPr>
              <a:t>e</a:t>
            </a:r>
            <a:r>
              <a:rPr sz="2400" spc="-5" dirty="0">
                <a:latin typeface="Times New Roman"/>
                <a:cs typeface="Times New Roman"/>
              </a:rPr>
              <a:t>ms</a:t>
            </a:r>
            <a:r>
              <a:rPr sz="2400" dirty="0">
                <a:latin typeface="Times New Roman"/>
                <a:cs typeface="Times New Roman"/>
              </a:rPr>
              <a:t>	f</a:t>
            </a:r>
            <a:r>
              <a:rPr sz="2400" spc="-20" dirty="0">
                <a:latin typeface="Times New Roman"/>
                <a:cs typeface="Times New Roman"/>
              </a:rPr>
              <a:t>e</a:t>
            </a:r>
            <a:r>
              <a:rPr sz="2400" spc="-5" dirty="0">
                <a:latin typeface="Times New Roman"/>
                <a:cs typeface="Times New Roman"/>
              </a:rPr>
              <a:t>w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ce</a:t>
            </a:r>
            <a:r>
              <a:rPr sz="2400" dirty="0">
                <a:latin typeface="Times New Roman"/>
                <a:cs typeface="Times New Roman"/>
              </a:rPr>
              <a:t>nt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me</a:t>
            </a:r>
            <a:r>
              <a:rPr sz="2400" spc="-25" dirty="0">
                <a:latin typeface="Times New Roman"/>
                <a:cs typeface="Times New Roman"/>
              </a:rPr>
              <a:t>t</a:t>
            </a:r>
            <a:r>
              <a:rPr sz="2400" spc="-10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r	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bove	grou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d	level	for  </a:t>
            </a:r>
            <a:r>
              <a:rPr sz="2400" spc="-5" dirty="0">
                <a:latin typeface="Times New Roman"/>
                <a:cs typeface="Times New Roman"/>
              </a:rPr>
              <a:t>increasing</a:t>
            </a:r>
            <a:r>
              <a:rPr sz="2400" dirty="0">
                <a:latin typeface="Times New Roman"/>
                <a:cs typeface="Times New Roman"/>
              </a:rPr>
              <a:t> bulb size.</a:t>
            </a:r>
          </a:p>
          <a:p>
            <a:pPr marL="76200">
              <a:lnSpc>
                <a:spcPct val="100000"/>
              </a:lnSpc>
              <a:spcBef>
                <a:spcPts val="1045"/>
              </a:spcBef>
            </a:pPr>
            <a:r>
              <a:rPr sz="2400" b="1" spc="-5" dirty="0">
                <a:latin typeface="Times New Roman"/>
                <a:cs typeface="Times New Roman"/>
              </a:rPr>
              <a:t>Storage </a:t>
            </a:r>
            <a:r>
              <a:rPr sz="2400" b="1" dirty="0">
                <a:latin typeface="Times New Roman"/>
                <a:cs typeface="Times New Roman"/>
              </a:rPr>
              <a:t>of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Flowers: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1-2</a:t>
            </a:r>
            <a:r>
              <a:rPr sz="2400" spc="-7" baseline="24305" dirty="0">
                <a:latin typeface="Times New Roman"/>
                <a:cs typeface="Times New Roman"/>
              </a:rPr>
              <a:t>o</a:t>
            </a:r>
            <a:r>
              <a:rPr sz="2400" spc="-5" dirty="0">
                <a:latin typeface="Times New Roman"/>
                <a:cs typeface="Times New Roman"/>
              </a:rPr>
              <a:t>C</a:t>
            </a:r>
            <a:endParaRPr sz="2400" dirty="0">
              <a:latin typeface="Times New Roman"/>
              <a:cs typeface="Times New Roman"/>
            </a:endParaRPr>
          </a:p>
          <a:p>
            <a:pPr marL="386715" marR="81280" indent="-311150" algn="just">
              <a:lnSpc>
                <a:spcPts val="2660"/>
              </a:lnSpc>
              <a:spcBef>
                <a:spcPts val="1380"/>
              </a:spcBef>
              <a:buFont typeface="Arial MT"/>
              <a:buChar char="•"/>
              <a:tabLst>
                <a:tab pos="387350" algn="l"/>
              </a:tabLst>
            </a:pPr>
            <a:r>
              <a:rPr sz="2400" spc="-5" dirty="0">
                <a:latin typeface="Times New Roman"/>
                <a:cs typeface="Times New Roman"/>
              </a:rPr>
              <a:t>Harvest</a:t>
            </a:r>
            <a:r>
              <a:rPr sz="2400" dirty="0">
                <a:latin typeface="Times New Roman"/>
                <a:cs typeface="Times New Roman"/>
              </a:rPr>
              <a:t> bulbs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after</a:t>
            </a:r>
            <a:r>
              <a:rPr sz="2400" dirty="0">
                <a:latin typeface="Times New Roman"/>
                <a:cs typeface="Times New Roman"/>
              </a:rPr>
              <a:t> 40-50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days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Times New Roman"/>
                <a:cs typeface="Times New Roman"/>
              </a:rPr>
              <a:t>of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flowering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foliage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start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turning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yellow.</a:t>
            </a:r>
            <a:endParaRPr sz="2400" dirty="0">
              <a:latin typeface="Times New Roman"/>
              <a:cs typeface="Times New Roman"/>
            </a:endParaRPr>
          </a:p>
          <a:p>
            <a:pPr marL="386715" marR="84455" indent="-311150" algn="just">
              <a:lnSpc>
                <a:spcPct val="93000"/>
              </a:lnSpc>
              <a:spcBef>
                <a:spcPts val="1260"/>
              </a:spcBef>
              <a:buFont typeface="Arial MT"/>
              <a:buChar char="•"/>
              <a:tabLst>
                <a:tab pos="387350" algn="l"/>
              </a:tabLst>
            </a:pPr>
            <a:r>
              <a:rPr sz="2400" dirty="0">
                <a:latin typeface="Times New Roman"/>
                <a:cs typeface="Times New Roman"/>
              </a:rPr>
              <a:t>Store the bulbs in moist </a:t>
            </a:r>
            <a:r>
              <a:rPr sz="2400" spc="-5" dirty="0">
                <a:latin typeface="Times New Roman"/>
                <a:cs typeface="Times New Roman"/>
              </a:rPr>
              <a:t>sand at -2</a:t>
            </a:r>
            <a:r>
              <a:rPr sz="2400" spc="-7" baseline="24305" dirty="0">
                <a:latin typeface="Times New Roman"/>
                <a:cs typeface="Times New Roman"/>
              </a:rPr>
              <a:t>o </a:t>
            </a:r>
            <a:r>
              <a:rPr sz="2400" dirty="0">
                <a:latin typeface="Times New Roman"/>
                <a:cs typeface="Times New Roman"/>
              </a:rPr>
              <a:t>C for initial </a:t>
            </a:r>
            <a:r>
              <a:rPr sz="2400" spc="-10" dirty="0">
                <a:latin typeface="Times New Roman"/>
                <a:cs typeface="Times New Roman"/>
              </a:rPr>
              <a:t>three </a:t>
            </a:r>
            <a:r>
              <a:rPr sz="2400" spc="-5" dirty="0">
                <a:latin typeface="Times New Roman"/>
                <a:cs typeface="Times New Roman"/>
              </a:rPr>
              <a:t> weeks and later on </a:t>
            </a:r>
            <a:r>
              <a:rPr sz="2400" spc="-10" dirty="0">
                <a:latin typeface="Times New Roman"/>
                <a:cs typeface="Times New Roman"/>
              </a:rPr>
              <a:t>at </a:t>
            </a:r>
            <a:r>
              <a:rPr sz="2400" spc="-5" dirty="0">
                <a:latin typeface="Times New Roman"/>
                <a:cs typeface="Times New Roman"/>
              </a:rPr>
              <a:t>0-2</a:t>
            </a:r>
            <a:r>
              <a:rPr sz="2400" spc="-7" baseline="24305" dirty="0">
                <a:latin typeface="Times New Roman"/>
                <a:cs typeface="Times New Roman"/>
              </a:rPr>
              <a:t>o</a:t>
            </a:r>
            <a:r>
              <a:rPr sz="2400" spc="-5" dirty="0">
                <a:latin typeface="Times New Roman"/>
                <a:cs typeface="Times New Roman"/>
              </a:rPr>
              <a:t>C </a:t>
            </a:r>
            <a:r>
              <a:rPr sz="2400" dirty="0">
                <a:latin typeface="Times New Roman"/>
                <a:cs typeface="Times New Roman"/>
              </a:rPr>
              <a:t>until two </a:t>
            </a:r>
            <a:r>
              <a:rPr sz="2400" spc="-5" dirty="0">
                <a:latin typeface="Times New Roman"/>
                <a:cs typeface="Times New Roman"/>
              </a:rPr>
              <a:t>weeks before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planting</a:t>
            </a:r>
            <a:r>
              <a:rPr sz="2400" spc="-5" dirty="0" smtClean="0">
                <a:latin typeface="Times New Roman"/>
                <a:cs typeface="Times New Roman"/>
              </a:rPr>
              <a:t>.</a:t>
            </a:r>
            <a:endParaRPr lang="en-US" sz="2400" spc="-5" dirty="0" smtClean="0">
              <a:latin typeface="Times New Roman"/>
              <a:cs typeface="Times New Roman"/>
            </a:endParaRPr>
          </a:p>
          <a:p>
            <a:pPr marL="75565" marR="84455" algn="just">
              <a:lnSpc>
                <a:spcPct val="93000"/>
              </a:lnSpc>
              <a:spcBef>
                <a:spcPts val="1260"/>
              </a:spcBef>
              <a:tabLst>
                <a:tab pos="387350" algn="l"/>
              </a:tabLst>
            </a:pPr>
            <a:r>
              <a:rPr lang="en-US" sz="2400" b="1" spc="-5" dirty="0" smtClean="0">
                <a:latin typeface="Times New Roman"/>
                <a:cs typeface="Times New Roman"/>
              </a:rPr>
              <a:t>Yield</a:t>
            </a:r>
          </a:p>
          <a:p>
            <a:pPr marL="75565" marR="84455" algn="just">
              <a:lnSpc>
                <a:spcPct val="93000"/>
              </a:lnSpc>
              <a:spcBef>
                <a:spcPts val="1260"/>
              </a:spcBef>
              <a:tabLst>
                <a:tab pos="387350" algn="l"/>
              </a:tabLst>
            </a:pPr>
            <a:r>
              <a:rPr lang="en-US" sz="2400" spc="-5" dirty="0">
                <a:latin typeface="Times New Roman"/>
                <a:cs typeface="Times New Roman"/>
              </a:rPr>
              <a:t> </a:t>
            </a:r>
            <a:r>
              <a:rPr lang="en-US" sz="2400" spc="-5" dirty="0" smtClean="0">
                <a:latin typeface="Times New Roman"/>
                <a:cs typeface="Times New Roman"/>
              </a:rPr>
              <a:t>30-40 flower stems/m square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1" y="236890"/>
            <a:ext cx="8135112" cy="6886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5" dirty="0"/>
              <a:t>Harvesting</a:t>
            </a:r>
            <a:r>
              <a:rPr spc="5" dirty="0"/>
              <a:t> </a:t>
            </a:r>
            <a:r>
              <a:rPr spc="-5" dirty="0"/>
              <a:t>and</a:t>
            </a:r>
            <a:r>
              <a:rPr spc="-20" dirty="0"/>
              <a:t> </a:t>
            </a:r>
            <a:r>
              <a:rPr spc="-5" dirty="0"/>
              <a:t>Storage</a:t>
            </a:r>
            <a:r>
              <a:rPr spc="-20" dirty="0"/>
              <a:t> </a:t>
            </a:r>
            <a:r>
              <a:rPr spc="-5" dirty="0"/>
              <a:t>of</a:t>
            </a:r>
            <a:r>
              <a:rPr dirty="0"/>
              <a:t> </a:t>
            </a:r>
            <a:r>
              <a:rPr spc="-5" dirty="0"/>
              <a:t>Bulbs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0" y="0"/>
            <a:ext cx="121919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887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 txBox="1">
            <a:spLocks/>
          </p:cNvSpPr>
          <p:nvPr/>
        </p:nvSpPr>
        <p:spPr>
          <a:xfrm>
            <a:off x="275492" y="1143000"/>
            <a:ext cx="8839200" cy="43832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09980" indent="-311150">
              <a:spcBef>
                <a:spcPts val="100"/>
              </a:spcBef>
              <a:buFont typeface="Arial MT"/>
              <a:buChar char="•"/>
              <a:tabLst>
                <a:tab pos="1109980" algn="l"/>
                <a:tab pos="1110615" algn="l"/>
              </a:tabLst>
            </a:pPr>
            <a:r>
              <a:rPr lang="en-US" sz="2000" spc="-10" dirty="0" smtClean="0">
                <a:latin typeface="Times New Roman"/>
                <a:cs typeface="Times New Roman"/>
              </a:rPr>
              <a:t>Gray</a:t>
            </a:r>
            <a:r>
              <a:rPr lang="en-US" sz="2000" spc="20" dirty="0" smtClean="0">
                <a:latin typeface="Times New Roman"/>
                <a:cs typeface="Times New Roman"/>
              </a:rPr>
              <a:t> </a:t>
            </a:r>
            <a:r>
              <a:rPr lang="en-US" sz="2000" dirty="0" err="1" smtClean="0">
                <a:latin typeface="Times New Roman"/>
                <a:cs typeface="Times New Roman"/>
              </a:rPr>
              <a:t>mould</a:t>
            </a:r>
            <a:r>
              <a:rPr lang="en-US" sz="2000" spc="-15" dirty="0" smtClean="0">
                <a:latin typeface="Times New Roman"/>
                <a:cs typeface="Times New Roman"/>
              </a:rPr>
              <a:t> </a:t>
            </a:r>
            <a:r>
              <a:rPr lang="en-US" sz="2000" spc="-5" dirty="0" smtClean="0">
                <a:latin typeface="Times New Roman"/>
                <a:cs typeface="Times New Roman"/>
              </a:rPr>
              <a:t>(</a:t>
            </a:r>
            <a:r>
              <a:rPr lang="en-US" sz="2000" spc="-5" dirty="0" smtClean="0"/>
              <a:t>Botrytis</a:t>
            </a:r>
            <a:r>
              <a:rPr lang="en-US" sz="2000" spc="15" dirty="0" smtClean="0"/>
              <a:t> </a:t>
            </a:r>
            <a:r>
              <a:rPr lang="en-US" sz="2000" spc="-5" dirty="0" err="1" smtClean="0"/>
              <a:t>elliptica</a:t>
            </a:r>
            <a:r>
              <a:rPr lang="en-US" sz="2000" spc="-5" dirty="0" smtClean="0"/>
              <a:t>,</a:t>
            </a:r>
            <a:r>
              <a:rPr lang="en-US" sz="2000" spc="-50" dirty="0" smtClean="0"/>
              <a:t> </a:t>
            </a:r>
            <a:r>
              <a:rPr lang="en-US" sz="2000" spc="-5" dirty="0" smtClean="0"/>
              <a:t>B.</a:t>
            </a:r>
            <a:r>
              <a:rPr lang="en-US" sz="2000" spc="5" dirty="0" smtClean="0"/>
              <a:t> </a:t>
            </a:r>
            <a:r>
              <a:rPr lang="en-US" sz="2000" spc="-5" dirty="0" err="1" smtClean="0"/>
              <a:t>cinerea</a:t>
            </a:r>
            <a:r>
              <a:rPr lang="en-US" sz="2000" spc="-5" dirty="0" smtClean="0">
                <a:latin typeface="Times New Roman"/>
                <a:cs typeface="Times New Roman"/>
              </a:rPr>
              <a:t>)</a:t>
            </a:r>
          </a:p>
          <a:p>
            <a:pPr marL="786765">
              <a:spcBef>
                <a:spcPts val="35"/>
              </a:spcBef>
              <a:buFont typeface="Arial MT"/>
              <a:buChar char="•"/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1109980" indent="-311150">
              <a:buFont typeface="Arial MT"/>
              <a:buChar char="•"/>
              <a:tabLst>
                <a:tab pos="1109980" algn="l"/>
                <a:tab pos="1110615" algn="l"/>
              </a:tabLst>
            </a:pPr>
            <a:r>
              <a:rPr lang="en-US" sz="2000" dirty="0" smtClean="0">
                <a:latin typeface="Times New Roman"/>
                <a:cs typeface="Times New Roman"/>
              </a:rPr>
              <a:t>Soft</a:t>
            </a:r>
            <a:r>
              <a:rPr lang="en-US" sz="2000" spc="-10" dirty="0" smtClean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bulb</a:t>
            </a:r>
            <a:r>
              <a:rPr lang="en-US" sz="2000" spc="-30" dirty="0" smtClean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rot</a:t>
            </a:r>
            <a:r>
              <a:rPr lang="en-US" sz="2000" spc="-15" dirty="0" smtClean="0">
                <a:latin typeface="Times New Roman"/>
                <a:cs typeface="Times New Roman"/>
              </a:rPr>
              <a:t> </a:t>
            </a:r>
            <a:r>
              <a:rPr lang="en-US" sz="2000" spc="-5" dirty="0" smtClean="0">
                <a:latin typeface="Times New Roman"/>
                <a:cs typeface="Times New Roman"/>
              </a:rPr>
              <a:t>(</a:t>
            </a:r>
            <a:r>
              <a:rPr lang="en-US" sz="2000" spc="-5" dirty="0" err="1" smtClean="0"/>
              <a:t>Rhizopus</a:t>
            </a:r>
            <a:r>
              <a:rPr lang="en-US" sz="2000" spc="-5" dirty="0" smtClean="0"/>
              <a:t> </a:t>
            </a:r>
            <a:r>
              <a:rPr lang="en-US" sz="2000" dirty="0" err="1" smtClean="0"/>
              <a:t>stolonifer</a:t>
            </a:r>
            <a:r>
              <a:rPr lang="en-US" sz="2000" dirty="0" smtClean="0">
                <a:latin typeface="Times New Roman"/>
                <a:cs typeface="Times New Roman"/>
              </a:rPr>
              <a:t>)</a:t>
            </a:r>
          </a:p>
          <a:p>
            <a:pPr marL="786765">
              <a:spcBef>
                <a:spcPts val="35"/>
              </a:spcBef>
              <a:buFont typeface="Arial MT"/>
              <a:buChar char="•"/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1109980" indent="-311150">
              <a:buFont typeface="Arial MT"/>
              <a:buChar char="•"/>
              <a:tabLst>
                <a:tab pos="1109980" algn="l"/>
                <a:tab pos="1110615" algn="l"/>
              </a:tabLst>
            </a:pPr>
            <a:r>
              <a:rPr lang="en-US" sz="2000" spc="-5" dirty="0" err="1" smtClean="0">
                <a:latin typeface="Times New Roman"/>
                <a:cs typeface="Times New Roman"/>
              </a:rPr>
              <a:t>Fusarium</a:t>
            </a:r>
            <a:r>
              <a:rPr lang="en-US" sz="2000" spc="25" dirty="0" smtClean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bulb</a:t>
            </a:r>
            <a:r>
              <a:rPr lang="en-US" sz="2000" spc="-20" dirty="0" smtClean="0">
                <a:latin typeface="Times New Roman"/>
                <a:cs typeface="Times New Roman"/>
              </a:rPr>
              <a:t> </a:t>
            </a:r>
            <a:r>
              <a:rPr lang="en-US" sz="2000" spc="-5" dirty="0" smtClean="0">
                <a:latin typeface="Times New Roman"/>
                <a:cs typeface="Times New Roman"/>
              </a:rPr>
              <a:t>rot</a:t>
            </a:r>
            <a:r>
              <a:rPr lang="en-US" sz="2000" spc="5" dirty="0" smtClean="0">
                <a:latin typeface="Times New Roman"/>
                <a:cs typeface="Times New Roman"/>
              </a:rPr>
              <a:t> </a:t>
            </a:r>
            <a:r>
              <a:rPr lang="en-US" sz="2000" spc="-5" dirty="0" smtClean="0">
                <a:latin typeface="Times New Roman"/>
                <a:cs typeface="Times New Roman"/>
              </a:rPr>
              <a:t>(</a:t>
            </a:r>
            <a:r>
              <a:rPr lang="en-US" sz="2000" spc="-5" dirty="0" err="1" smtClean="0"/>
              <a:t>Fusarium</a:t>
            </a:r>
            <a:r>
              <a:rPr lang="en-US" sz="2000" spc="25" dirty="0" smtClean="0"/>
              <a:t> </a:t>
            </a:r>
            <a:r>
              <a:rPr lang="en-US" sz="2000" spc="-5" dirty="0" err="1" smtClean="0"/>
              <a:t>oxysporum</a:t>
            </a:r>
            <a:r>
              <a:rPr lang="en-US" sz="2000" spc="20" dirty="0" smtClean="0"/>
              <a:t> </a:t>
            </a:r>
            <a:r>
              <a:rPr lang="en-US" sz="2000" dirty="0" smtClean="0"/>
              <a:t>f.</a:t>
            </a:r>
            <a:r>
              <a:rPr lang="en-US" sz="2000" spc="-20" dirty="0" smtClean="0"/>
              <a:t> </a:t>
            </a:r>
            <a:r>
              <a:rPr lang="en-US" sz="2000" dirty="0" err="1" smtClean="0"/>
              <a:t>lilii</a:t>
            </a:r>
            <a:r>
              <a:rPr lang="en-US" sz="2000" dirty="0" smtClean="0">
                <a:latin typeface="Times New Roman"/>
                <a:cs typeface="Times New Roman"/>
              </a:rPr>
              <a:t>)</a:t>
            </a:r>
          </a:p>
          <a:p>
            <a:pPr marL="786765">
              <a:spcBef>
                <a:spcPts val="35"/>
              </a:spcBef>
              <a:buFont typeface="Arial MT"/>
              <a:buChar char="•"/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1109980" indent="-311150">
              <a:buFont typeface="Arial MT"/>
              <a:buChar char="•"/>
              <a:tabLst>
                <a:tab pos="1109980" algn="l"/>
                <a:tab pos="1110615" algn="l"/>
              </a:tabLst>
            </a:pPr>
            <a:r>
              <a:rPr lang="en-US" sz="2000" spc="-5" dirty="0" smtClean="0">
                <a:latin typeface="Times New Roman"/>
                <a:cs typeface="Times New Roman"/>
              </a:rPr>
              <a:t>Brown scale </a:t>
            </a:r>
            <a:r>
              <a:rPr lang="en-US" sz="2000" dirty="0" smtClean="0">
                <a:latin typeface="Times New Roman"/>
                <a:cs typeface="Times New Roman"/>
              </a:rPr>
              <a:t>(</a:t>
            </a:r>
            <a:r>
              <a:rPr lang="en-US" sz="2000" dirty="0" err="1" smtClean="0"/>
              <a:t>Colletotrichum</a:t>
            </a:r>
            <a:r>
              <a:rPr lang="en-US" sz="2000" spc="-45" dirty="0" smtClean="0"/>
              <a:t> </a:t>
            </a:r>
            <a:r>
              <a:rPr lang="en-US" sz="2000" dirty="0" err="1" smtClean="0"/>
              <a:t>lilii</a:t>
            </a:r>
            <a:r>
              <a:rPr lang="en-US" sz="2000" dirty="0" smtClean="0">
                <a:latin typeface="Times New Roman"/>
                <a:cs typeface="Times New Roman"/>
              </a:rPr>
              <a:t>)</a:t>
            </a:r>
          </a:p>
          <a:p>
            <a:pPr marL="786765">
              <a:spcBef>
                <a:spcPts val="35"/>
              </a:spcBef>
              <a:buFont typeface="Arial MT"/>
              <a:buChar char="•"/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1109980" indent="-311150">
              <a:buFont typeface="Arial MT"/>
              <a:buChar char="•"/>
              <a:tabLst>
                <a:tab pos="1109980" algn="l"/>
                <a:tab pos="1110615" algn="l"/>
              </a:tabLst>
            </a:pPr>
            <a:r>
              <a:rPr lang="en-US" sz="2000" dirty="0" smtClean="0">
                <a:latin typeface="Times New Roman"/>
                <a:cs typeface="Times New Roman"/>
              </a:rPr>
              <a:t>Root</a:t>
            </a:r>
            <a:r>
              <a:rPr lang="en-US" sz="2000" spc="-30" dirty="0" smtClean="0">
                <a:latin typeface="Times New Roman"/>
                <a:cs typeface="Times New Roman"/>
              </a:rPr>
              <a:t> </a:t>
            </a:r>
            <a:r>
              <a:rPr lang="en-US" sz="2000" spc="-5" dirty="0" smtClean="0">
                <a:latin typeface="Times New Roman"/>
                <a:cs typeface="Times New Roman"/>
              </a:rPr>
              <a:t>rot (</a:t>
            </a:r>
            <a:r>
              <a:rPr lang="en-US" sz="2000" spc="-5" dirty="0" err="1" smtClean="0"/>
              <a:t>Pythium</a:t>
            </a:r>
            <a:r>
              <a:rPr lang="en-US" sz="2000" spc="-10" dirty="0" smtClean="0"/>
              <a:t> </a:t>
            </a:r>
            <a:r>
              <a:rPr lang="en-US" sz="2000" spc="-5" dirty="0" err="1" smtClean="0"/>
              <a:t>splendens</a:t>
            </a:r>
            <a:r>
              <a:rPr lang="en-US" sz="2000" spc="-5" dirty="0" smtClean="0">
                <a:latin typeface="Times New Roman"/>
                <a:cs typeface="Times New Roman"/>
              </a:rPr>
              <a:t>)</a:t>
            </a:r>
          </a:p>
          <a:p>
            <a:pPr marL="786765">
              <a:spcBef>
                <a:spcPts val="5"/>
              </a:spcBef>
              <a:buFont typeface="Arial MT"/>
              <a:buChar char="•"/>
            </a:pPr>
            <a:endParaRPr lang="en-US" sz="2000" spc="-5" dirty="0" smtClean="0">
              <a:latin typeface="Times New Roman"/>
              <a:cs typeface="Times New Roman"/>
            </a:endParaRPr>
          </a:p>
          <a:p>
            <a:pPr marL="1109980" indent="-311150">
              <a:buFont typeface="Arial MT"/>
              <a:buChar char="•"/>
              <a:tabLst>
                <a:tab pos="1109980" algn="l"/>
                <a:tab pos="1110615" algn="l"/>
              </a:tabLst>
            </a:pPr>
            <a:r>
              <a:rPr lang="en-US" sz="2000" spc="-5" dirty="0" smtClean="0">
                <a:latin typeface="Times New Roman"/>
                <a:cs typeface="Times New Roman"/>
              </a:rPr>
              <a:t>Bacterial</a:t>
            </a:r>
            <a:r>
              <a:rPr lang="en-US" sz="2000" spc="5" dirty="0" smtClean="0">
                <a:latin typeface="Times New Roman"/>
                <a:cs typeface="Times New Roman"/>
              </a:rPr>
              <a:t> </a:t>
            </a:r>
            <a:r>
              <a:rPr lang="en-US" sz="2000" spc="-5" dirty="0" smtClean="0">
                <a:latin typeface="Times New Roman"/>
                <a:cs typeface="Times New Roman"/>
              </a:rPr>
              <a:t>soft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spc="-5" dirty="0" smtClean="0">
                <a:latin typeface="Times New Roman"/>
                <a:cs typeface="Times New Roman"/>
              </a:rPr>
              <a:t>rot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spc="-5" dirty="0" smtClean="0">
                <a:latin typeface="Times New Roman"/>
                <a:cs typeface="Times New Roman"/>
              </a:rPr>
              <a:t>(</a:t>
            </a:r>
            <a:r>
              <a:rPr lang="en-US" sz="2000" spc="-5" dirty="0" smtClean="0"/>
              <a:t>Pseudomonas</a:t>
            </a:r>
            <a:r>
              <a:rPr lang="en-US" sz="2000" spc="20" dirty="0" smtClean="0"/>
              <a:t> </a:t>
            </a:r>
            <a:r>
              <a:rPr lang="en-US" sz="2000" spc="-5" dirty="0" smtClean="0">
                <a:latin typeface="Times New Roman"/>
                <a:cs typeface="Times New Roman"/>
              </a:rPr>
              <a:t>spp.)</a:t>
            </a:r>
          </a:p>
          <a:p>
            <a:pPr marL="786765">
              <a:spcBef>
                <a:spcPts val="35"/>
              </a:spcBef>
              <a:buFont typeface="Arial MT"/>
              <a:buChar char="•"/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1109980" indent="-311150">
              <a:buFont typeface="Arial MT"/>
              <a:buChar char="•"/>
              <a:tabLst>
                <a:tab pos="1109980" algn="l"/>
                <a:tab pos="1110615" algn="l"/>
              </a:tabLst>
            </a:pPr>
            <a:r>
              <a:rPr lang="en-US" sz="2000" spc="-5" dirty="0" smtClean="0">
                <a:latin typeface="Times New Roman"/>
                <a:cs typeface="Times New Roman"/>
              </a:rPr>
              <a:t>Viral</a:t>
            </a:r>
            <a:r>
              <a:rPr lang="en-US" sz="2000" spc="-25" dirty="0" smtClean="0">
                <a:latin typeface="Times New Roman"/>
                <a:cs typeface="Times New Roman"/>
              </a:rPr>
              <a:t> </a:t>
            </a:r>
            <a:r>
              <a:rPr lang="en-US" sz="2000" spc="-5" dirty="0" smtClean="0">
                <a:latin typeface="Times New Roman"/>
                <a:cs typeface="Times New Roman"/>
              </a:rPr>
              <a:t>diseases</a:t>
            </a:r>
            <a:r>
              <a:rPr lang="en-US" sz="2000" spc="5" dirty="0" smtClean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(mosaic)</a:t>
            </a:r>
            <a:endParaRPr lang="en-US" sz="2000" dirty="0">
              <a:latin typeface="Times New Roman"/>
              <a:cs typeface="Times New Roman"/>
            </a:endParaRPr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304800" y="225109"/>
            <a:ext cx="2905125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Dise</a:t>
            </a:r>
            <a:r>
              <a:rPr dirty="0"/>
              <a:t>a</a:t>
            </a:r>
            <a:r>
              <a:rPr spc="-5" dirty="0"/>
              <a:t>ses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0" y="0"/>
            <a:ext cx="121919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972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1371600" y="1752600"/>
            <a:ext cx="1628775" cy="2419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71145" algn="l"/>
                <a:tab pos="271780" algn="l"/>
              </a:tabLst>
            </a:pPr>
            <a:r>
              <a:rPr sz="2400" spc="-5" dirty="0">
                <a:latin typeface="Times New Roman"/>
                <a:cs typeface="Times New Roman"/>
              </a:rPr>
              <a:t>Aphids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2100" dirty="0">
              <a:latin typeface="Times New Roman"/>
              <a:cs typeface="Times New Roman"/>
            </a:endParaRPr>
          </a:p>
          <a:p>
            <a:pPr marL="271780" indent="-259079">
              <a:lnSpc>
                <a:spcPct val="100000"/>
              </a:lnSpc>
              <a:buFont typeface="Arial MT"/>
              <a:buChar char="•"/>
              <a:tabLst>
                <a:tab pos="271145" algn="l"/>
                <a:tab pos="271780" algn="l"/>
              </a:tabLst>
            </a:pPr>
            <a:r>
              <a:rPr sz="2400" spc="-5" dirty="0">
                <a:latin typeface="Times New Roman"/>
                <a:cs typeface="Times New Roman"/>
              </a:rPr>
              <a:t>Thrips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2100" dirty="0">
              <a:latin typeface="Times New Roman"/>
              <a:cs typeface="Times New Roman"/>
            </a:endParaRPr>
          </a:p>
          <a:p>
            <a:pPr marL="271780" indent="-259079">
              <a:lnSpc>
                <a:spcPct val="100000"/>
              </a:lnSpc>
              <a:buFont typeface="Arial MT"/>
              <a:buChar char="•"/>
              <a:tabLst>
                <a:tab pos="271145" algn="l"/>
                <a:tab pos="271780" algn="l"/>
              </a:tabLst>
            </a:pPr>
            <a:r>
              <a:rPr sz="2400" dirty="0">
                <a:latin typeface="Times New Roman"/>
                <a:cs typeface="Times New Roman"/>
              </a:rPr>
              <a:t>White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flies</a:t>
            </a:r>
            <a:endParaRPr sz="2400" dirty="0">
              <a:latin typeface="Times New Roman"/>
              <a:cs typeface="Times New Roman"/>
            </a:endParaRPr>
          </a:p>
          <a:p>
            <a:pPr marL="271780" indent="-259079">
              <a:lnSpc>
                <a:spcPct val="100000"/>
              </a:lnSpc>
              <a:spcBef>
                <a:spcPts val="2425"/>
              </a:spcBef>
              <a:buFont typeface="Arial MT"/>
              <a:buChar char="•"/>
              <a:tabLst>
                <a:tab pos="271145" algn="l"/>
                <a:tab pos="271780" algn="l"/>
              </a:tabLst>
            </a:pPr>
            <a:r>
              <a:rPr sz="2400" spc="-5" dirty="0">
                <a:latin typeface="Times New Roman"/>
                <a:cs typeface="Times New Roman"/>
              </a:rPr>
              <a:t>Mites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4017772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Insect</a:t>
            </a:r>
            <a:r>
              <a:rPr spc="-70" dirty="0"/>
              <a:t> </a:t>
            </a:r>
            <a:r>
              <a:rPr lang="en-US" spc="-70" dirty="0" smtClean="0"/>
              <a:t>and </a:t>
            </a:r>
            <a:r>
              <a:rPr spc="-5" dirty="0" smtClean="0"/>
              <a:t>pests</a:t>
            </a:r>
            <a:endParaRPr spc="-5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0" y="0"/>
            <a:ext cx="121919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864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76200" y="1394968"/>
            <a:ext cx="9067800" cy="42293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215" marR="5715" indent="-311150" algn="just">
              <a:lnSpc>
                <a:spcPct val="150100"/>
              </a:lnSpc>
              <a:spcBef>
                <a:spcPts val="100"/>
              </a:spcBef>
              <a:buFont typeface="Arial MT"/>
              <a:buChar char="•"/>
              <a:tabLst>
                <a:tab pos="32385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Leaf scorch</a:t>
            </a:r>
            <a:r>
              <a:rPr sz="2400" spc="-5" dirty="0">
                <a:latin typeface="Times New Roman"/>
                <a:cs typeface="Times New Roman"/>
              </a:rPr>
              <a:t>: </a:t>
            </a:r>
            <a:r>
              <a:rPr sz="2400" spc="-30" dirty="0">
                <a:latin typeface="Times New Roman"/>
                <a:cs typeface="Times New Roman"/>
              </a:rPr>
              <a:t>It </a:t>
            </a:r>
            <a:r>
              <a:rPr sz="2400" dirty="0">
                <a:latin typeface="Times New Roman"/>
                <a:cs typeface="Times New Roman"/>
              </a:rPr>
              <a:t>is due to deficiency of </a:t>
            </a:r>
            <a:r>
              <a:rPr sz="2400" spc="-5" dirty="0">
                <a:latin typeface="Times New Roman"/>
                <a:cs typeface="Times New Roman"/>
              </a:rPr>
              <a:t>Mn, Al which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occur at over </a:t>
            </a:r>
            <a:r>
              <a:rPr sz="2400" dirty="0">
                <a:latin typeface="Times New Roman"/>
                <a:cs typeface="Times New Roman"/>
              </a:rPr>
              <a:t>dose of nitrate </a:t>
            </a:r>
            <a:r>
              <a:rPr sz="2400" spc="-5" dirty="0">
                <a:latin typeface="Times New Roman"/>
                <a:cs typeface="Times New Roman"/>
              </a:rPr>
              <a:t>level and add </a:t>
            </a:r>
            <a:r>
              <a:rPr sz="2400" dirty="0">
                <a:latin typeface="Times New Roman"/>
                <a:cs typeface="Times New Roman"/>
              </a:rPr>
              <a:t>lime @ 10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ton/ha.</a:t>
            </a:r>
            <a:endParaRPr sz="2400" dirty="0">
              <a:latin typeface="Times New Roman"/>
              <a:cs typeface="Times New Roman"/>
            </a:endParaRPr>
          </a:p>
          <a:p>
            <a:pPr marL="323215" marR="5080" indent="-311150" algn="just">
              <a:lnSpc>
                <a:spcPct val="150100"/>
              </a:lnSpc>
              <a:spcBef>
                <a:spcPts val="1295"/>
              </a:spcBef>
              <a:buFont typeface="Arial MT"/>
              <a:buChar char="•"/>
              <a:tabLst>
                <a:tab pos="323850" algn="l"/>
              </a:tabLst>
            </a:pPr>
            <a:r>
              <a:rPr sz="2400" b="1" dirty="0">
                <a:latin typeface="Times New Roman"/>
                <a:cs typeface="Times New Roman"/>
              </a:rPr>
              <a:t>Bud </a:t>
            </a:r>
            <a:r>
              <a:rPr sz="2400" b="1" spc="-5" dirty="0">
                <a:latin typeface="Times New Roman"/>
                <a:cs typeface="Times New Roman"/>
              </a:rPr>
              <a:t>blast</a:t>
            </a:r>
            <a:r>
              <a:rPr sz="2400" spc="-5" dirty="0">
                <a:latin typeface="Times New Roman"/>
                <a:cs typeface="Times New Roman"/>
              </a:rPr>
              <a:t>: </a:t>
            </a:r>
            <a:r>
              <a:rPr sz="2400" spc="-30" dirty="0">
                <a:latin typeface="Times New Roman"/>
                <a:cs typeface="Times New Roman"/>
              </a:rPr>
              <a:t>It </a:t>
            </a:r>
            <a:r>
              <a:rPr sz="2400" dirty="0">
                <a:latin typeface="Times New Roman"/>
                <a:cs typeface="Times New Roman"/>
              </a:rPr>
              <a:t>is due to </a:t>
            </a:r>
            <a:r>
              <a:rPr sz="2400" spc="-5" dirty="0">
                <a:latin typeface="Times New Roman"/>
                <a:cs typeface="Times New Roman"/>
              </a:rPr>
              <a:t>storage </a:t>
            </a:r>
            <a:r>
              <a:rPr sz="2400" spc="1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water at </a:t>
            </a:r>
            <a:r>
              <a:rPr sz="2400" dirty="0">
                <a:latin typeface="Times New Roman"/>
                <a:cs typeface="Times New Roman"/>
              </a:rPr>
              <a:t>top of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plant,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competition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for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nutrients,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fluctuating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carbohydrate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level,</a:t>
            </a:r>
            <a:r>
              <a:rPr sz="2400" dirty="0">
                <a:latin typeface="Times New Roman"/>
                <a:cs typeface="Times New Roman"/>
              </a:rPr>
              <a:t> low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light</a:t>
            </a:r>
            <a:r>
              <a:rPr sz="2400" dirty="0">
                <a:latin typeface="Times New Roman"/>
                <a:cs typeface="Times New Roman"/>
              </a:rPr>
              <a:t> intensity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high </a:t>
            </a:r>
            <a:r>
              <a:rPr sz="2400" spc="-5" dirty="0">
                <a:latin typeface="Times New Roman"/>
                <a:cs typeface="Times New Roman"/>
              </a:rPr>
              <a:t> nitrate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level.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2350" dirty="0">
              <a:latin typeface="Times New Roman"/>
              <a:cs typeface="Times New Roman"/>
            </a:endParaRPr>
          </a:p>
          <a:p>
            <a:pPr marL="323215" indent="-311150">
              <a:lnSpc>
                <a:spcPct val="100000"/>
              </a:lnSpc>
              <a:buFont typeface="Arial MT"/>
              <a:buChar char="•"/>
              <a:tabLst>
                <a:tab pos="323215" algn="l"/>
                <a:tab pos="323850" algn="l"/>
              </a:tabLst>
            </a:pPr>
            <a:r>
              <a:rPr sz="2400" b="1" dirty="0">
                <a:latin typeface="Times New Roman"/>
                <a:cs typeface="Times New Roman"/>
              </a:rPr>
              <a:t>Puffy </a:t>
            </a:r>
            <a:r>
              <a:rPr sz="2400" b="1" spc="-5" dirty="0">
                <a:latin typeface="Times New Roman"/>
                <a:cs typeface="Times New Roman"/>
              </a:rPr>
              <a:t>foliage</a:t>
            </a:r>
            <a:r>
              <a:rPr sz="2400" spc="-5" dirty="0">
                <a:latin typeface="Times New Roman"/>
                <a:cs typeface="Times New Roman"/>
              </a:rPr>
              <a:t>: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It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due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5" dirty="0">
                <a:latin typeface="Times New Roman"/>
                <a:cs typeface="Times New Roman"/>
              </a:rPr>
              <a:t> frost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injury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and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stunting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</a:p>
          <a:p>
            <a:pPr marL="323215">
              <a:lnSpc>
                <a:spcPct val="100000"/>
              </a:lnSpc>
              <a:spcBef>
                <a:spcPts val="1440"/>
              </a:spcBef>
            </a:pPr>
            <a:r>
              <a:rPr sz="2400" spc="-5" dirty="0">
                <a:latin typeface="Times New Roman"/>
                <a:cs typeface="Times New Roman"/>
              </a:rPr>
              <a:t>plants.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8600" y="211627"/>
            <a:ext cx="711365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Physiological</a:t>
            </a:r>
            <a:r>
              <a:rPr spc="-45" dirty="0"/>
              <a:t> </a:t>
            </a:r>
            <a:r>
              <a:rPr spc="-5" dirty="0"/>
              <a:t>Disorders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0" y="0"/>
            <a:ext cx="121919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474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800" y="3276600"/>
            <a:ext cx="5121275" cy="98356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800" y="0"/>
            <a:ext cx="121919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015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328746"/>
            <a:ext cx="91439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Identify </a:t>
            </a:r>
            <a:r>
              <a:rPr lang="en-US" sz="2400" dirty="0">
                <a:latin typeface="Cambria" panose="02040503050406030204" pitchFamily="18" charset="0"/>
              </a:rPr>
              <a:t>different types of ornamental and medicinal crops.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Examine </a:t>
            </a:r>
            <a:r>
              <a:rPr lang="en-US" sz="2400" dirty="0">
                <a:latin typeface="Cambria" panose="02040503050406030204" pitchFamily="18" charset="0"/>
              </a:rPr>
              <a:t>various principles of landscaping, uses of landscape trees, shrubs and climbers, production technology of important ornamental crops, etc.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Determine </a:t>
            </a:r>
            <a:r>
              <a:rPr lang="en-US" sz="2400" dirty="0">
                <a:latin typeface="Cambria" panose="02040503050406030204" pitchFamily="18" charset="0"/>
              </a:rPr>
              <a:t>about Demonstrate various Package of practices for loose flowers and their transportation, storage house and required condition for cut and loose flower.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Construct </a:t>
            </a:r>
            <a:r>
              <a:rPr lang="en-US" sz="2400" dirty="0">
                <a:latin typeface="Cambria" panose="02040503050406030204" pitchFamily="18" charset="0"/>
              </a:rPr>
              <a:t>about the various problems with the production technology of medicinal and aromatic plants.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Importance </a:t>
            </a:r>
            <a:r>
              <a:rPr lang="en-US" sz="2400" dirty="0">
                <a:latin typeface="Cambria" panose="02040503050406030204" pitchFamily="18" charset="0"/>
              </a:rPr>
              <a:t>of Processing and value addition in ornamental crops and MAPs produce. </a:t>
            </a:r>
          </a:p>
          <a:p>
            <a:r>
              <a:rPr lang="en-US" sz="2000" dirty="0"/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-1338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Objectives </a:t>
            </a:r>
            <a:endParaRPr 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50983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15523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457200" y="609600"/>
            <a:ext cx="6600445" cy="609590"/>
          </a:xfrm>
          <a:prstGeom prst="rect">
            <a:avLst/>
          </a:prstGeom>
        </p:spPr>
        <p:txBody>
          <a:bodyPr vert="horz" wrap="square" lIns="0" tIns="67945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71855" marR="5080" indent="-859790">
              <a:lnSpc>
                <a:spcPts val="4470"/>
              </a:lnSpc>
              <a:spcBef>
                <a:spcPts val="535"/>
              </a:spcBef>
            </a:pPr>
            <a:r>
              <a:rPr lang="en-US" sz="3600" spc="5" smtClean="0">
                <a:solidFill>
                  <a:srgbClr val="181866"/>
                </a:solidFill>
              </a:rPr>
              <a:t>Protected</a:t>
            </a:r>
            <a:r>
              <a:rPr lang="en-US" sz="3600" spc="-55" smtClean="0">
                <a:solidFill>
                  <a:srgbClr val="181866"/>
                </a:solidFill>
              </a:rPr>
              <a:t> </a:t>
            </a:r>
            <a:r>
              <a:rPr lang="en-US" sz="3600" smtClean="0">
                <a:solidFill>
                  <a:srgbClr val="181866"/>
                </a:solidFill>
              </a:rPr>
              <a:t>Cultivation of </a:t>
            </a:r>
            <a:r>
              <a:rPr lang="en-US" sz="3600" spc="-10" smtClean="0"/>
              <a:t>Lilium</a:t>
            </a:r>
            <a:endParaRPr lang="en-US" sz="3600" dirty="0"/>
          </a:p>
        </p:txBody>
      </p:sp>
      <p:pic>
        <p:nvPicPr>
          <p:cNvPr id="5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6000" y="1600200"/>
            <a:ext cx="4267200" cy="3581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138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42672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INTRO</a:t>
            </a:r>
            <a:r>
              <a:rPr spc="-15" dirty="0"/>
              <a:t>D</a:t>
            </a:r>
            <a:r>
              <a:rPr spc="-5" dirty="0"/>
              <a:t>UCTION</a:t>
            </a:r>
          </a:p>
        </p:txBody>
      </p:sp>
      <p:sp>
        <p:nvSpPr>
          <p:cNvPr id="5" name="object 3"/>
          <p:cNvSpPr txBox="1"/>
          <p:nvPr/>
        </p:nvSpPr>
        <p:spPr>
          <a:xfrm>
            <a:off x="1295400" y="994091"/>
            <a:ext cx="4949635" cy="48141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Common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name: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Lilium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Scientific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name</a:t>
            </a:r>
            <a:r>
              <a:rPr sz="2400" spc="-5" dirty="0" smtClean="0">
                <a:latin typeface="Times New Roman"/>
                <a:cs typeface="Times New Roman"/>
              </a:rPr>
              <a:t>:</a:t>
            </a:r>
            <a:endParaRPr lang="en-US" sz="2400" spc="-5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 smtClean="0">
                <a:latin typeface="Times New Roman"/>
                <a:cs typeface="Times New Roman"/>
              </a:rPr>
              <a:t> </a:t>
            </a:r>
            <a:r>
              <a:rPr lang="en-US" sz="2400" i="1" dirty="0">
                <a:latin typeface="Times New Roman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cs typeface="Times New Roman"/>
              </a:rPr>
              <a:t>      Madonna </a:t>
            </a:r>
            <a:r>
              <a:rPr lang="en-US" sz="2400" i="1" dirty="0">
                <a:latin typeface="Times New Roman"/>
                <a:cs typeface="Times New Roman"/>
              </a:rPr>
              <a:t>lily </a:t>
            </a:r>
            <a:r>
              <a:rPr lang="en-US" sz="2400" dirty="0" smtClean="0">
                <a:latin typeface="Times New Roman"/>
                <a:cs typeface="Times New Roman"/>
              </a:rPr>
              <a:t>:</a:t>
            </a:r>
            <a:r>
              <a:rPr lang="en-US" sz="2400" i="1" dirty="0" smtClean="0">
                <a:latin typeface="Times New Roman"/>
                <a:cs typeface="Times New Roman"/>
              </a:rPr>
              <a:t> </a:t>
            </a:r>
            <a:r>
              <a:rPr sz="2400" i="1" dirty="0" err="1" smtClean="0">
                <a:latin typeface="Times New Roman"/>
                <a:cs typeface="Times New Roman"/>
              </a:rPr>
              <a:t>Lilium</a:t>
            </a:r>
            <a:r>
              <a:rPr sz="2400" i="1" spc="-35" dirty="0" smtClean="0">
                <a:latin typeface="Times New Roman"/>
                <a:cs typeface="Times New Roman"/>
              </a:rPr>
              <a:t> </a:t>
            </a:r>
            <a:r>
              <a:rPr lang="en-US" sz="2400" i="1" dirty="0" err="1" smtClean="0">
                <a:latin typeface="Times New Roman"/>
                <a:cs typeface="Times New Roman"/>
              </a:rPr>
              <a:t>candidum</a:t>
            </a:r>
            <a:endParaRPr lang="en-US" sz="2400" i="1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en-US" sz="2400" i="1" dirty="0">
                <a:latin typeface="Times New Roman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cs typeface="Times New Roman"/>
              </a:rPr>
              <a:t>       </a:t>
            </a:r>
            <a:r>
              <a:rPr lang="en-US" sz="2400" dirty="0" smtClean="0">
                <a:latin typeface="Times New Roman"/>
                <a:cs typeface="Times New Roman"/>
              </a:rPr>
              <a:t>Easter lily:</a:t>
            </a:r>
            <a:r>
              <a:rPr lang="en-US" sz="2400" i="1" dirty="0" smtClean="0">
                <a:latin typeface="Times New Roman"/>
                <a:cs typeface="Times New Roman"/>
              </a:rPr>
              <a:t> </a:t>
            </a:r>
            <a:r>
              <a:rPr lang="en-US" sz="2400" i="1" dirty="0" err="1" smtClean="0">
                <a:latin typeface="Times New Roman"/>
                <a:cs typeface="Times New Roman"/>
              </a:rPr>
              <a:t>Lilium</a:t>
            </a:r>
            <a:r>
              <a:rPr lang="en-US" sz="2400" i="1" dirty="0" smtClean="0">
                <a:latin typeface="Times New Roman"/>
                <a:cs typeface="Times New Roman"/>
              </a:rPr>
              <a:t> </a:t>
            </a:r>
            <a:r>
              <a:rPr lang="en-US" sz="2400" i="1" dirty="0" err="1" smtClean="0">
                <a:latin typeface="Times New Roman"/>
                <a:cs typeface="Times New Roman"/>
              </a:rPr>
              <a:t>longiflorum</a:t>
            </a:r>
            <a:r>
              <a:rPr lang="en-US" sz="2400" i="1" dirty="0" smtClean="0">
                <a:latin typeface="Times New Roman"/>
                <a:cs typeface="Times New Roman"/>
              </a:rPr>
              <a:t>                     </a:t>
            </a:r>
            <a:endParaRPr lang="en-US"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endParaRPr sz="3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15" dirty="0">
                <a:latin typeface="Times New Roman"/>
                <a:cs typeface="Times New Roman"/>
              </a:rPr>
              <a:t>Family: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 err="1" smtClean="0">
                <a:latin typeface="Times New Roman"/>
                <a:cs typeface="Times New Roman"/>
              </a:rPr>
              <a:t>Liliaceae</a:t>
            </a:r>
            <a:endParaRPr lang="en-US" sz="2400" spc="-1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endParaRPr lang="en-US" sz="2400" spc="-1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en-US" sz="2400" spc="-10" dirty="0" smtClean="0">
                <a:latin typeface="Times New Roman"/>
                <a:cs typeface="Times New Roman"/>
              </a:rPr>
              <a:t>Chromosome Number:</a:t>
            </a:r>
          </a:p>
          <a:p>
            <a:pPr marL="12700">
              <a:lnSpc>
                <a:spcPct val="100000"/>
              </a:lnSpc>
            </a:pPr>
            <a:r>
              <a:rPr lang="en-US" sz="2400" spc="-10" dirty="0" smtClean="0">
                <a:latin typeface="Times New Roman"/>
                <a:cs typeface="Times New Roman"/>
              </a:rPr>
              <a:t>2n : 2x:  24</a:t>
            </a:r>
          </a:p>
          <a:p>
            <a:pPr marL="12700">
              <a:lnSpc>
                <a:spcPct val="100000"/>
              </a:lnSpc>
            </a:pPr>
            <a:endParaRPr lang="en-US" sz="2400" spc="-1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en-US" sz="2400" dirty="0" smtClean="0">
                <a:latin typeface="Times New Roman"/>
                <a:cs typeface="Times New Roman"/>
              </a:rPr>
              <a:t>3n : 3x: 36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6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57800" y="3057526"/>
            <a:ext cx="3099816" cy="278587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941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287215" y="457200"/>
            <a:ext cx="8839200" cy="5691943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400050" indent="-311785">
              <a:lnSpc>
                <a:spcPct val="100000"/>
              </a:lnSpc>
              <a:spcBef>
                <a:spcPts val="1545"/>
              </a:spcBef>
              <a:buFont typeface="Arial MT"/>
              <a:buChar char="•"/>
              <a:tabLst>
                <a:tab pos="400050" algn="l"/>
                <a:tab pos="400685" algn="l"/>
              </a:tabLst>
            </a:pPr>
            <a:r>
              <a:rPr sz="2400" spc="-5" dirty="0">
                <a:latin typeface="Times New Roman"/>
                <a:cs typeface="Times New Roman"/>
              </a:rPr>
              <a:t>Well</a:t>
            </a:r>
            <a:r>
              <a:rPr sz="2400" spc="2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drained</a:t>
            </a:r>
            <a:r>
              <a:rPr sz="2400" spc="2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soil,</a:t>
            </a:r>
            <a:r>
              <a:rPr sz="2400" spc="2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rich</a:t>
            </a:r>
            <a:r>
              <a:rPr sz="2400" spc="254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in</a:t>
            </a:r>
            <a:r>
              <a:rPr sz="2400" spc="2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organic</a:t>
            </a:r>
            <a:r>
              <a:rPr sz="2400" spc="2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matter</a:t>
            </a:r>
            <a:r>
              <a:rPr sz="2400" spc="2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and</a:t>
            </a:r>
            <a:r>
              <a:rPr sz="2400" spc="280" dirty="0">
                <a:latin typeface="Times New Roman"/>
                <a:cs typeface="Times New Roman"/>
              </a:rPr>
              <a:t> </a:t>
            </a:r>
            <a:r>
              <a:rPr sz="2400" dirty="0" smtClean="0">
                <a:latin typeface="Times New Roman"/>
                <a:cs typeface="Times New Roman"/>
              </a:rPr>
              <a:t>having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pH</a:t>
            </a:r>
            <a:r>
              <a:rPr sz="2400" spc="-35" dirty="0" smtClean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6.5-7.5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350" dirty="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5"/>
              </a:spcBef>
            </a:pPr>
            <a:r>
              <a:rPr sz="2400" b="1" spc="-5" dirty="0">
                <a:latin typeface="Times New Roman"/>
                <a:cs typeface="Times New Roman"/>
              </a:rPr>
              <a:t>Growing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medium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50" dirty="0">
              <a:latin typeface="Times New Roman"/>
              <a:cs typeface="Times New Roman"/>
            </a:endParaRPr>
          </a:p>
          <a:p>
            <a:pPr marL="476250" indent="-387985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476250" algn="l"/>
                <a:tab pos="476884" algn="l"/>
              </a:tabLst>
            </a:pPr>
            <a:r>
              <a:rPr sz="2400" dirty="0">
                <a:latin typeface="Times New Roman"/>
                <a:cs typeface="Times New Roman"/>
              </a:rPr>
              <a:t>soil: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peat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moss::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1:1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Wingdings"/>
              <a:buChar char=""/>
            </a:pPr>
            <a:endParaRPr sz="2400" dirty="0">
              <a:latin typeface="Times New Roman"/>
              <a:cs typeface="Times New Roman"/>
            </a:endParaRPr>
          </a:p>
          <a:p>
            <a:pPr marL="400050" indent="-311785">
              <a:lnSpc>
                <a:spcPct val="100000"/>
              </a:lnSpc>
              <a:buFont typeface="Wingdings"/>
              <a:buChar char=""/>
              <a:tabLst>
                <a:tab pos="400050" algn="l"/>
                <a:tab pos="400685" algn="l"/>
              </a:tabLst>
            </a:pPr>
            <a:r>
              <a:rPr sz="2400" dirty="0">
                <a:latin typeface="Times New Roman"/>
                <a:cs typeface="Times New Roman"/>
              </a:rPr>
              <a:t>soil: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peat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moss: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perlite::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1:1:1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350" dirty="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Climate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350" dirty="0">
              <a:latin typeface="Times New Roman"/>
              <a:cs typeface="Times New Roman"/>
            </a:endParaRPr>
          </a:p>
          <a:p>
            <a:pPr marL="400050" indent="-31178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400050" algn="l"/>
                <a:tab pos="400685" algn="l"/>
              </a:tabLst>
            </a:pPr>
            <a:r>
              <a:rPr sz="2400" spc="-5" dirty="0">
                <a:latin typeface="Times New Roman"/>
                <a:cs typeface="Times New Roman"/>
              </a:rPr>
              <a:t>Temperature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(Day: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18-25</a:t>
            </a:r>
            <a:r>
              <a:rPr sz="2400" spc="-7" baseline="24305" dirty="0">
                <a:latin typeface="Times New Roman"/>
                <a:cs typeface="Times New Roman"/>
              </a:rPr>
              <a:t>o</a:t>
            </a:r>
            <a:r>
              <a:rPr sz="2400" spc="-5" dirty="0">
                <a:latin typeface="Times New Roman"/>
                <a:cs typeface="Times New Roman"/>
              </a:rPr>
              <a:t>C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Night: 12-18</a:t>
            </a:r>
            <a:r>
              <a:rPr sz="2400" spc="-7" baseline="24305" dirty="0">
                <a:latin typeface="Times New Roman"/>
                <a:cs typeface="Times New Roman"/>
              </a:rPr>
              <a:t>o</a:t>
            </a:r>
            <a:r>
              <a:rPr sz="2400" spc="-5" dirty="0">
                <a:latin typeface="Times New Roman"/>
                <a:cs typeface="Times New Roman"/>
              </a:rPr>
              <a:t>C)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2350" dirty="0">
              <a:latin typeface="Times New Roman"/>
              <a:cs typeface="Times New Roman"/>
            </a:endParaRPr>
          </a:p>
          <a:p>
            <a:pPr marL="400050" indent="-311785">
              <a:lnSpc>
                <a:spcPct val="100000"/>
              </a:lnSpc>
              <a:buFont typeface="Arial MT"/>
              <a:buChar char="•"/>
              <a:tabLst>
                <a:tab pos="400050" algn="l"/>
                <a:tab pos="400685" algn="l"/>
              </a:tabLst>
            </a:pPr>
            <a:r>
              <a:rPr sz="2400" spc="-5" dirty="0">
                <a:latin typeface="Times New Roman"/>
                <a:cs typeface="Times New Roman"/>
              </a:rPr>
              <a:t>Partial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shade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(40-50%)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2350" dirty="0">
              <a:latin typeface="Times New Roman"/>
              <a:cs typeface="Times New Roman"/>
            </a:endParaRPr>
          </a:p>
          <a:p>
            <a:pPr marL="400050" indent="-311785">
              <a:lnSpc>
                <a:spcPct val="100000"/>
              </a:lnSpc>
              <a:buFont typeface="Arial MT"/>
              <a:buChar char="•"/>
              <a:tabLst>
                <a:tab pos="400050" algn="l"/>
                <a:tab pos="400685" algn="l"/>
              </a:tabLst>
            </a:pPr>
            <a:r>
              <a:rPr sz="2400" spc="-5" dirty="0">
                <a:latin typeface="Times New Roman"/>
                <a:cs typeface="Times New Roman"/>
              </a:rPr>
              <a:t>Good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aeration/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ventilation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1828800" y="30777"/>
            <a:ext cx="525780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Soil</a:t>
            </a:r>
            <a:r>
              <a:rPr sz="4000" spc="-45" dirty="0"/>
              <a:t> </a:t>
            </a:r>
            <a:r>
              <a:rPr sz="4000" spc="-5" dirty="0"/>
              <a:t>and</a:t>
            </a:r>
            <a:r>
              <a:rPr sz="4000" spc="-40" dirty="0"/>
              <a:t> </a:t>
            </a:r>
            <a:r>
              <a:rPr sz="4000" spc="-10" dirty="0"/>
              <a:t>Climate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0" y="0"/>
            <a:ext cx="121919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398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8338057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600" spc="-5" dirty="0"/>
              <a:t>Propagation</a:t>
            </a:r>
            <a:r>
              <a:rPr sz="3600" spc="-45" dirty="0"/>
              <a:t> </a:t>
            </a:r>
            <a:r>
              <a:rPr sz="3600" spc="-5" dirty="0"/>
              <a:t>&amp;</a:t>
            </a:r>
            <a:r>
              <a:rPr sz="3600" dirty="0"/>
              <a:t> </a:t>
            </a:r>
            <a:r>
              <a:rPr sz="3600" spc="-10" dirty="0"/>
              <a:t>Treatment</a:t>
            </a:r>
            <a:r>
              <a:rPr sz="3600" spc="40" dirty="0"/>
              <a:t> </a:t>
            </a:r>
            <a:r>
              <a:rPr sz="3600" dirty="0"/>
              <a:t>of</a:t>
            </a:r>
            <a:r>
              <a:rPr sz="3600" spc="-5" dirty="0"/>
              <a:t> Bulbs</a:t>
            </a:r>
          </a:p>
        </p:txBody>
      </p:sp>
      <p:sp>
        <p:nvSpPr>
          <p:cNvPr id="5" name="object 3"/>
          <p:cNvSpPr txBox="1"/>
          <p:nvPr/>
        </p:nvSpPr>
        <p:spPr>
          <a:xfrm>
            <a:off x="304800" y="609600"/>
            <a:ext cx="8839200" cy="60760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00"/>
              </a:spcBef>
              <a:tabLst>
                <a:tab pos="323215" algn="l"/>
                <a:tab pos="323850" algn="l"/>
              </a:tabLst>
            </a:pPr>
            <a:r>
              <a:rPr lang="en-US" sz="2400" spc="-5" dirty="0" smtClean="0">
                <a:latin typeface="Times New Roman"/>
                <a:cs typeface="Times New Roman"/>
              </a:rPr>
              <a:t>    </a:t>
            </a:r>
            <a:r>
              <a:rPr sz="2400" spc="-5" dirty="0" smtClean="0">
                <a:latin typeface="Times New Roman"/>
                <a:cs typeface="Times New Roman"/>
              </a:rPr>
              <a:t>Bulbs</a:t>
            </a:r>
            <a:endParaRPr lang="en-US" sz="2400" spc="-5" dirty="0" smtClean="0">
              <a:latin typeface="Times New Roman"/>
              <a:cs typeface="Times New Roman"/>
            </a:endParaRPr>
          </a:p>
          <a:p>
            <a:pPr marL="12065">
              <a:lnSpc>
                <a:spcPct val="100000"/>
              </a:lnSpc>
              <a:spcBef>
                <a:spcPts val="100"/>
              </a:spcBef>
              <a:tabLst>
                <a:tab pos="323215" algn="l"/>
                <a:tab pos="323850" algn="l"/>
              </a:tabLst>
            </a:pPr>
            <a:r>
              <a:rPr lang="en-US" sz="2400" spc="-5" dirty="0">
                <a:latin typeface="Times New Roman"/>
                <a:cs typeface="Times New Roman"/>
              </a:rPr>
              <a:t> </a:t>
            </a:r>
            <a:r>
              <a:rPr lang="en-US" sz="2400" spc="-5" dirty="0" smtClean="0">
                <a:latin typeface="Times New Roman"/>
                <a:cs typeface="Times New Roman"/>
              </a:rPr>
              <a:t>   Seed</a:t>
            </a:r>
            <a:endParaRPr sz="2350" dirty="0">
              <a:latin typeface="Times New Roman"/>
              <a:cs typeface="Times New Roman"/>
            </a:endParaRPr>
          </a:p>
          <a:p>
            <a:pPr marL="323215" indent="-311150">
              <a:lnSpc>
                <a:spcPct val="100000"/>
              </a:lnSpc>
              <a:buFont typeface="Arial MT"/>
              <a:buChar char="•"/>
              <a:tabLst>
                <a:tab pos="323215" algn="l"/>
                <a:tab pos="323850" algn="l"/>
              </a:tabLst>
            </a:pPr>
            <a:r>
              <a:rPr sz="2400" spc="-5" dirty="0">
                <a:latin typeface="Times New Roman"/>
                <a:cs typeface="Times New Roman"/>
              </a:rPr>
              <a:t>Bulblets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2350" dirty="0">
              <a:latin typeface="Times New Roman"/>
              <a:cs typeface="Times New Roman"/>
            </a:endParaRPr>
          </a:p>
          <a:p>
            <a:pPr marL="323215" indent="-31115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23215" algn="l"/>
                <a:tab pos="323850" algn="l"/>
              </a:tabLst>
            </a:pPr>
            <a:r>
              <a:rPr sz="2400" spc="-5" dirty="0">
                <a:latin typeface="Times New Roman"/>
                <a:cs typeface="Times New Roman"/>
              </a:rPr>
              <a:t>Scales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and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2400" dirty="0">
              <a:latin typeface="Times New Roman"/>
              <a:cs typeface="Times New Roman"/>
            </a:endParaRPr>
          </a:p>
          <a:p>
            <a:pPr marL="323215" indent="-311150">
              <a:lnSpc>
                <a:spcPct val="100000"/>
              </a:lnSpc>
              <a:buFont typeface="Arial MT"/>
              <a:buChar char="•"/>
              <a:tabLst>
                <a:tab pos="323215" algn="l"/>
                <a:tab pos="323850" algn="l"/>
                <a:tab pos="1347470" algn="l"/>
                <a:tab pos="1729105" algn="l"/>
                <a:tab pos="2118995" algn="l"/>
                <a:tab pos="3674110" algn="l"/>
                <a:tab pos="4064000" algn="l"/>
                <a:tab pos="5570855" algn="l"/>
                <a:tab pos="5961380" algn="l"/>
              </a:tabLst>
            </a:pPr>
            <a:r>
              <a:rPr sz="2400" spc="-5" dirty="0">
                <a:latin typeface="Times New Roman"/>
                <a:cs typeface="Times New Roman"/>
              </a:rPr>
              <a:t>Bulbils	</a:t>
            </a:r>
            <a:r>
              <a:rPr sz="2400" dirty="0">
                <a:latin typeface="Times New Roman"/>
                <a:cs typeface="Times New Roman"/>
              </a:rPr>
              <a:t>in	</a:t>
            </a:r>
            <a:r>
              <a:rPr sz="2400" i="1" dirty="0">
                <a:latin typeface="Times New Roman"/>
                <a:cs typeface="Times New Roman"/>
              </a:rPr>
              <a:t>L.	</a:t>
            </a:r>
            <a:r>
              <a:rPr sz="2400" i="1" spc="-5" dirty="0">
                <a:latin typeface="Times New Roman"/>
                <a:cs typeface="Times New Roman"/>
              </a:rPr>
              <a:t>bulbiferum,	</a:t>
            </a:r>
            <a:r>
              <a:rPr sz="2400" i="1" dirty="0">
                <a:latin typeface="Times New Roman"/>
                <a:cs typeface="Times New Roman"/>
              </a:rPr>
              <a:t>L.	</a:t>
            </a:r>
            <a:r>
              <a:rPr sz="2400" i="1" spc="-5" dirty="0">
                <a:latin typeface="Times New Roman"/>
                <a:cs typeface="Times New Roman"/>
              </a:rPr>
              <a:t>sargentiae,	</a:t>
            </a:r>
            <a:r>
              <a:rPr sz="2400" i="1" dirty="0">
                <a:latin typeface="Times New Roman"/>
                <a:cs typeface="Times New Roman"/>
              </a:rPr>
              <a:t>L.	</a:t>
            </a:r>
            <a:r>
              <a:rPr sz="2400" i="1" dirty="0" err="1" smtClean="0">
                <a:latin typeface="Times New Roman"/>
                <a:cs typeface="Times New Roman"/>
              </a:rPr>
              <a:t>tigrinum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and</a:t>
            </a:r>
            <a:r>
              <a:rPr sz="2400" spc="-30" dirty="0" smtClean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L.</a:t>
            </a:r>
            <a:r>
              <a:rPr sz="2400" i="1" spc="-2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wallichianum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3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Planting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time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350" dirty="0">
              <a:latin typeface="Times New Roman"/>
              <a:cs typeface="Times New Roman"/>
            </a:endParaRPr>
          </a:p>
          <a:p>
            <a:pPr marL="323215" indent="-311150">
              <a:lnSpc>
                <a:spcPct val="100000"/>
              </a:lnSpc>
              <a:buFont typeface="Arial MT"/>
              <a:buChar char="•"/>
              <a:tabLst>
                <a:tab pos="323215" algn="l"/>
                <a:tab pos="323850" algn="l"/>
              </a:tabLst>
            </a:pPr>
            <a:r>
              <a:rPr sz="2400" spc="-20" dirty="0">
                <a:latin typeface="Times New Roman"/>
                <a:cs typeface="Times New Roman"/>
              </a:rPr>
              <a:t>Low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hills: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Oct.-Nov.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2350" dirty="0">
              <a:latin typeface="Times New Roman"/>
              <a:cs typeface="Times New Roman"/>
            </a:endParaRPr>
          </a:p>
          <a:p>
            <a:pPr marL="323215" indent="-311150">
              <a:lnSpc>
                <a:spcPct val="100000"/>
              </a:lnSpc>
              <a:buFont typeface="Arial MT"/>
              <a:buChar char="•"/>
              <a:tabLst>
                <a:tab pos="323215" algn="l"/>
                <a:tab pos="323850" algn="l"/>
                <a:tab pos="3479800" algn="l"/>
              </a:tabLst>
            </a:pPr>
            <a:r>
              <a:rPr sz="2400" dirty="0">
                <a:latin typeface="Times New Roman"/>
                <a:cs typeface="Times New Roman"/>
              </a:rPr>
              <a:t>Mid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hills: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Feb.-Mar.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and	</a:t>
            </a:r>
            <a:r>
              <a:rPr sz="2400" spc="-10" dirty="0">
                <a:latin typeface="Times New Roman"/>
                <a:cs typeface="Times New Roman"/>
              </a:rPr>
              <a:t>July-Sep.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2350" dirty="0">
              <a:latin typeface="Times New Roman"/>
              <a:cs typeface="Times New Roman"/>
            </a:endParaRPr>
          </a:p>
          <a:p>
            <a:pPr marL="323215" indent="-31115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23215" algn="l"/>
                <a:tab pos="323850" algn="l"/>
              </a:tabLst>
            </a:pPr>
            <a:r>
              <a:rPr sz="2400" spc="-10" dirty="0">
                <a:latin typeface="Times New Roman"/>
                <a:cs typeface="Times New Roman"/>
              </a:rPr>
              <a:t>High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hills: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March-April.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5" y="6477000"/>
            <a:ext cx="9143999" cy="381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0" y="0"/>
            <a:ext cx="121919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266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 txBox="1">
            <a:spLocks/>
          </p:cNvSpPr>
          <p:nvPr/>
        </p:nvSpPr>
        <p:spPr>
          <a:xfrm>
            <a:off x="228600" y="228600"/>
            <a:ext cx="7003033" cy="553997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 Varieties:</a:t>
            </a:r>
            <a:br>
              <a:rPr lang="en-US" b="1" smtClean="0"/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</a:t>
            </a:r>
            <a:r>
              <a:rPr lang="en-US" b="1" u="sng" smtClean="0"/>
              <a:t>Asiatic hybrids :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Dreamland (yellow), Brunello (orange), Novona (white), Pollyanna (yellow), Yellow Giant (yellow), Vivaldi (pink), Black Out (Deep red)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b="1" u="sng" smtClean="0"/>
              <a:t>Oriental hybrids:</a:t>
            </a:r>
            <a:endParaRPr lang="en-US" smtClean="0"/>
          </a:p>
          <a:p>
            <a:r>
              <a:rPr lang="en-US" smtClean="0"/>
              <a:t>Star Gazer (Pink &amp; white), Nerostar, Siberia, Acapulco (cyclamen pink) and Casablanca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b="1" u="sng" smtClean="0"/>
              <a:t>Eastern lily (L. longiflorum):</a:t>
            </a:r>
            <a:r>
              <a:rPr lang="en-US" smtClean="0"/>
              <a:t> Elegant Lady, Ace, Snow Queen, White, American, Croft and Harbor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0" y="0"/>
            <a:ext cx="121919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953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609600" y="1066800"/>
            <a:ext cx="5436870" cy="3860031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158115" indent="-107950">
              <a:lnSpc>
                <a:spcPct val="100000"/>
              </a:lnSpc>
              <a:spcBef>
                <a:spcPts val="1540"/>
              </a:spcBef>
              <a:buSzPct val="95833"/>
              <a:buFont typeface="Arial MT"/>
              <a:buChar char="•"/>
              <a:tabLst>
                <a:tab pos="158750" algn="l"/>
              </a:tabLst>
            </a:pPr>
            <a:r>
              <a:rPr sz="2400" dirty="0">
                <a:latin typeface="Times New Roman"/>
                <a:cs typeface="Times New Roman"/>
              </a:rPr>
              <a:t>Planting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density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and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spacing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depends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upon</a:t>
            </a:r>
          </a:p>
          <a:p>
            <a:pPr marL="508000" indent="-457834">
              <a:lnSpc>
                <a:spcPct val="100000"/>
              </a:lnSpc>
              <a:spcBef>
                <a:spcPts val="1445"/>
              </a:spcBef>
              <a:buAutoNum type="alphaLcParenR"/>
              <a:tabLst>
                <a:tab pos="508000" algn="l"/>
                <a:tab pos="508634" algn="l"/>
              </a:tabLst>
            </a:pPr>
            <a:r>
              <a:rPr sz="2400" spc="-5" dirty="0">
                <a:latin typeface="Times New Roman"/>
                <a:cs typeface="Times New Roman"/>
              </a:rPr>
              <a:t>group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Lilium</a:t>
            </a:r>
            <a:endParaRPr sz="2400" dirty="0">
              <a:latin typeface="Times New Roman"/>
              <a:cs typeface="Times New Roman"/>
            </a:endParaRPr>
          </a:p>
          <a:p>
            <a:pPr marL="508000" indent="-457834">
              <a:lnSpc>
                <a:spcPct val="100000"/>
              </a:lnSpc>
              <a:spcBef>
                <a:spcPts val="1440"/>
              </a:spcBef>
              <a:buAutoNum type="alphaLcParenR"/>
              <a:tabLst>
                <a:tab pos="508000" algn="l"/>
                <a:tab pos="508634" algn="l"/>
              </a:tabLst>
            </a:pPr>
            <a:r>
              <a:rPr sz="2400" dirty="0">
                <a:latin typeface="Times New Roman"/>
                <a:cs typeface="Times New Roman"/>
              </a:rPr>
              <a:t>bulb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size</a:t>
            </a:r>
          </a:p>
          <a:p>
            <a:pPr marL="508000" indent="-457834">
              <a:lnSpc>
                <a:spcPct val="100000"/>
              </a:lnSpc>
              <a:spcBef>
                <a:spcPts val="1440"/>
              </a:spcBef>
              <a:buAutoNum type="alphaLcParenR"/>
              <a:tabLst>
                <a:tab pos="508000" algn="l"/>
                <a:tab pos="508634" algn="l"/>
              </a:tabLst>
            </a:pPr>
            <a:r>
              <a:rPr sz="2400" spc="-5" dirty="0">
                <a:latin typeface="Times New Roman"/>
                <a:cs typeface="Times New Roman"/>
              </a:rPr>
              <a:t>place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of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cultivation</a:t>
            </a:r>
            <a:endParaRPr sz="24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445"/>
              </a:spcBef>
            </a:pPr>
            <a:r>
              <a:rPr sz="2400" b="1" spc="-5" dirty="0">
                <a:latin typeface="Times New Roman"/>
                <a:cs typeface="Times New Roman"/>
              </a:rPr>
              <a:t>Planting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density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: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20-40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bulbs/m</a:t>
            </a:r>
            <a:r>
              <a:rPr sz="2400" baseline="24305" dirty="0">
                <a:latin typeface="Times New Roman"/>
                <a:cs typeface="Times New Roman"/>
              </a:rPr>
              <a:t>2</a:t>
            </a:r>
          </a:p>
          <a:p>
            <a:pPr marL="50800">
              <a:lnSpc>
                <a:spcPct val="100000"/>
              </a:lnSpc>
              <a:spcBef>
                <a:spcPts val="1440"/>
              </a:spcBef>
            </a:pPr>
            <a:r>
              <a:rPr sz="2400" b="1" dirty="0">
                <a:latin typeface="Times New Roman"/>
                <a:cs typeface="Times New Roman"/>
              </a:rPr>
              <a:t>Spacing</a:t>
            </a:r>
            <a:r>
              <a:rPr sz="2400" dirty="0">
                <a:latin typeface="Times New Roman"/>
                <a:cs typeface="Times New Roman"/>
              </a:rPr>
              <a:t>: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40</a:t>
            </a:r>
            <a:r>
              <a:rPr sz="2400" spc="-10" dirty="0">
                <a:latin typeface="Times New Roman"/>
                <a:cs typeface="Times New Roman"/>
              </a:rPr>
              <a:t> cm</a:t>
            </a:r>
            <a:r>
              <a:rPr sz="2400" spc="-5" dirty="0">
                <a:latin typeface="Times New Roman"/>
                <a:cs typeface="Times New Roman"/>
              </a:rPr>
              <a:t> X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15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0" dirty="0" smtClean="0">
                <a:latin typeface="Times New Roman"/>
                <a:cs typeface="Times New Roman"/>
              </a:rPr>
              <a:t>cm</a:t>
            </a:r>
            <a:endParaRPr lang="en-US" sz="2400" spc="-10" dirty="0" smtClean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440"/>
              </a:spcBef>
            </a:pPr>
            <a:r>
              <a:rPr lang="en-US" sz="2400" spc="-10" dirty="0">
                <a:latin typeface="Times New Roman"/>
                <a:cs typeface="Times New Roman"/>
              </a:rPr>
              <a:t> </a:t>
            </a:r>
            <a:r>
              <a:rPr lang="en-US" sz="2400" spc="-10" dirty="0" smtClean="0">
                <a:latin typeface="Times New Roman"/>
                <a:cs typeface="Times New Roman"/>
              </a:rPr>
              <a:t>                20 cm X 15 cm </a:t>
            </a: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457200" y="377509"/>
            <a:ext cx="7183628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Planting</a:t>
            </a:r>
            <a:r>
              <a:rPr spc="-20" dirty="0"/>
              <a:t> </a:t>
            </a:r>
            <a:r>
              <a:rPr spc="-5" dirty="0"/>
              <a:t>density</a:t>
            </a:r>
            <a:r>
              <a:rPr dirty="0"/>
              <a:t> </a:t>
            </a:r>
            <a:r>
              <a:rPr spc="-5" dirty="0"/>
              <a:t>and</a:t>
            </a:r>
            <a:r>
              <a:rPr spc="-15" dirty="0"/>
              <a:t> </a:t>
            </a:r>
            <a:r>
              <a:rPr spc="-5" dirty="0"/>
              <a:t>spacing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0" y="0"/>
            <a:ext cx="121919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020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304800" y="914400"/>
            <a:ext cx="8686800" cy="16568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Weeding</a:t>
            </a:r>
            <a:endParaRPr sz="2400" dirty="0">
              <a:latin typeface="Times New Roman"/>
              <a:cs typeface="Times New Roman"/>
            </a:endParaRPr>
          </a:p>
          <a:p>
            <a:pPr marL="323215" marR="5080" indent="-311150" algn="just">
              <a:lnSpc>
                <a:spcPct val="150100"/>
              </a:lnSpc>
              <a:spcBef>
                <a:spcPts val="1295"/>
              </a:spcBef>
            </a:pPr>
            <a:r>
              <a:rPr sz="2400" spc="-5" dirty="0">
                <a:latin typeface="Times New Roman"/>
                <a:cs typeface="Times New Roman"/>
              </a:rPr>
              <a:t>Three-four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hand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weedings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herbicides</a:t>
            </a:r>
            <a:r>
              <a:rPr sz="2400" dirty="0">
                <a:latin typeface="Times New Roman"/>
                <a:cs typeface="Times New Roman"/>
              </a:rPr>
              <a:t> like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Propyzamide </a:t>
            </a:r>
            <a:r>
              <a:rPr sz="2400" dirty="0">
                <a:latin typeface="Times New Roman"/>
                <a:cs typeface="Times New Roman"/>
              </a:rPr>
              <a:t>@ </a:t>
            </a:r>
            <a:r>
              <a:rPr sz="2400" spc="-5" dirty="0">
                <a:latin typeface="Times New Roman"/>
                <a:cs typeface="Times New Roman"/>
              </a:rPr>
              <a:t>2.25kg/ha and chloropham </a:t>
            </a:r>
            <a:r>
              <a:rPr sz="2400" dirty="0">
                <a:latin typeface="Times New Roman"/>
                <a:cs typeface="Times New Roman"/>
              </a:rPr>
              <a:t>3.5 </a:t>
            </a:r>
            <a:r>
              <a:rPr sz="2400" spc="-5" dirty="0">
                <a:latin typeface="Times New Roman"/>
                <a:cs typeface="Times New Roman"/>
              </a:rPr>
              <a:t>l/ha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are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applied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pre-emergence.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457200" y="21762"/>
            <a:ext cx="6928865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Intercultural</a:t>
            </a:r>
            <a:r>
              <a:rPr spc="5" dirty="0"/>
              <a:t> </a:t>
            </a:r>
            <a:r>
              <a:rPr spc="-5" dirty="0"/>
              <a:t>operations</a:t>
            </a:r>
          </a:p>
        </p:txBody>
      </p:sp>
      <p:pic>
        <p:nvPicPr>
          <p:cNvPr id="6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7000" y="2571264"/>
            <a:ext cx="3712464" cy="2788920"/>
          </a:xfrm>
          <a:prstGeom prst="rect">
            <a:avLst/>
          </a:prstGeom>
        </p:spPr>
      </p:pic>
      <p:sp>
        <p:nvSpPr>
          <p:cNvPr id="7" name="object 4"/>
          <p:cNvSpPr txBox="1"/>
          <p:nvPr/>
        </p:nvSpPr>
        <p:spPr>
          <a:xfrm>
            <a:off x="3549967" y="5486400"/>
            <a:ext cx="219646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Staking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lilium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800" y="0"/>
            <a:ext cx="121919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599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758</Words>
  <Application>Microsoft Office PowerPoint</Application>
  <PresentationFormat>On-screen Show (4:3)</PresentationFormat>
  <Paragraphs>132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Arial MT</vt:lpstr>
      <vt:lpstr>Calibri</vt:lpstr>
      <vt:lpstr>Cambria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INTRODUCTION</vt:lpstr>
      <vt:lpstr>Soil and Climate</vt:lpstr>
      <vt:lpstr>Propagation &amp; Treatment of Bulbs</vt:lpstr>
      <vt:lpstr>PowerPoint Presentation</vt:lpstr>
      <vt:lpstr>Planting density and spacing</vt:lpstr>
      <vt:lpstr>Intercultural operations</vt:lpstr>
      <vt:lpstr>Nutrient management</vt:lpstr>
      <vt:lpstr>Water management</vt:lpstr>
      <vt:lpstr>Harvesting and Storage of Bulbs</vt:lpstr>
      <vt:lpstr>Diseases</vt:lpstr>
      <vt:lpstr>Insect and pests</vt:lpstr>
      <vt:lpstr>Physiological Disorders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Mahendra</dc:creator>
  <cp:lastModifiedBy>Mahendra</cp:lastModifiedBy>
  <cp:revision>7</cp:revision>
  <dcterms:created xsi:type="dcterms:W3CDTF">2006-08-16T00:00:00Z</dcterms:created>
  <dcterms:modified xsi:type="dcterms:W3CDTF">2024-04-17T09:20:47Z</dcterms:modified>
</cp:coreProperties>
</file>